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Source Sans 3"/>
      <p:regular r:id="rId13"/>
    </p:embeddedFont>
    <p:embeddedFont>
      <p:font typeface="Source Sans 3"/>
      <p:regular r:id="rId1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3039785"/>
            <a:ext cx="7468553" cy="1408033"/>
          </a:xfrm>
          <a:prstGeom prst="rect">
            <a:avLst/>
          </a:prstGeom>
          <a:noFill/>
          <a:ln/>
        </p:spPr>
        <p:txBody>
          <a:bodyPr wrap="square" lIns="0" tIns="0" rIns="0" bIns="0" rtlCol="0" anchor="t"/>
          <a:lstStyle/>
          <a:p>
            <a:pPr algn="ctr" indent="0" marL="0">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Car Sales Dashboard Report</a:t>
            </a:r>
            <a:endParaRPr lang="en-US" sz="4400" dirty="0"/>
          </a:p>
        </p:txBody>
      </p:sp>
      <p:sp>
        <p:nvSpPr>
          <p:cNvPr id="4" name="Text 1"/>
          <p:cNvSpPr/>
          <p:nvPr/>
        </p:nvSpPr>
        <p:spPr>
          <a:xfrm>
            <a:off x="837724" y="4806791"/>
            <a:ext cx="7468553" cy="383024"/>
          </a:xfrm>
          <a:prstGeom prst="rect">
            <a:avLst/>
          </a:prstGeom>
          <a:noFill/>
          <a:ln/>
        </p:spPr>
        <p:txBody>
          <a:bodyPr wrap="none" lIns="0" tIns="0" rIns="0" bIns="0" rtlCol="0" anchor="t"/>
          <a:lstStyle/>
          <a:p>
            <a:pPr algn="ctr" indent="0" marL="0">
              <a:lnSpc>
                <a:spcPts val="3000"/>
              </a:lnSpc>
              <a:buNone/>
            </a:pPr>
            <a:r>
              <a:rPr lang="en-US" sz="1850" dirty="0">
                <a:solidFill>
                  <a:srgbClr val="432338"/>
                </a:solidFill>
                <a:latin typeface="Source Sans 3" pitchFamily="34" charset="0"/>
                <a:ea typeface="Source Sans 3" pitchFamily="34" charset="-122"/>
                <a:cs typeface="Source Sans 3" pitchFamily="34" charset="-120"/>
              </a:rPr>
              <a:t>Analyzing and visualizing car sales data to identify key patterns and trends.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907048" y="1448157"/>
            <a:ext cx="2816185" cy="351949"/>
          </a:xfrm>
          <a:prstGeom prst="rect">
            <a:avLst/>
          </a:prstGeom>
          <a:noFill/>
          <a:ln/>
        </p:spPr>
        <p:txBody>
          <a:bodyPr wrap="none" lIns="0" tIns="0" rIns="0" bIns="0" rtlCol="0" anchor="t"/>
          <a:lstStyle/>
          <a:p>
            <a:pPr algn="ctr" indent="0" marL="0">
              <a:lnSpc>
                <a:spcPts val="2750"/>
              </a:lnSpc>
              <a:buNone/>
            </a:pPr>
            <a:r>
              <a:rPr lang="en-US" sz="2200" dirty="0">
                <a:solidFill>
                  <a:srgbClr val="371A2D"/>
                </a:solidFill>
                <a:latin typeface="Noto Serif HK Semi Bold" pitchFamily="34" charset="0"/>
                <a:ea typeface="Noto Serif HK Semi Bold" pitchFamily="34" charset="-122"/>
                <a:cs typeface="Noto Serif HK Semi Bold" pitchFamily="34" charset="-120"/>
              </a:rPr>
              <a:t>Overview</a:t>
            </a:r>
            <a:endParaRPr lang="en-US" sz="2200" dirty="0"/>
          </a:p>
        </p:txBody>
      </p:sp>
      <p:sp>
        <p:nvSpPr>
          <p:cNvPr id="3" name="Text 1"/>
          <p:cNvSpPr/>
          <p:nvPr/>
        </p:nvSpPr>
        <p:spPr>
          <a:xfrm>
            <a:off x="3134797" y="2039422"/>
            <a:ext cx="8360807" cy="704017"/>
          </a:xfrm>
          <a:prstGeom prst="rect">
            <a:avLst/>
          </a:prstGeom>
          <a:noFill/>
          <a:ln/>
        </p:spPr>
        <p:txBody>
          <a:bodyPr wrap="none" lIns="0" tIns="0" rIns="0" bIns="0" rtlCol="0" anchor="t"/>
          <a:lstStyle/>
          <a:p>
            <a:pPr algn="ctr" indent="0" marL="0">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Purpose and Data Foundation</a:t>
            </a:r>
            <a:endParaRPr lang="en-US" sz="4400" dirty="0"/>
          </a:p>
        </p:txBody>
      </p:sp>
      <p:sp>
        <p:nvSpPr>
          <p:cNvPr id="4" name="Text 2"/>
          <p:cNvSpPr/>
          <p:nvPr/>
        </p:nvSpPr>
        <p:spPr>
          <a:xfrm>
            <a:off x="837724" y="3317796"/>
            <a:ext cx="6185535" cy="1915120"/>
          </a:xfrm>
          <a:prstGeom prst="rect">
            <a:avLst/>
          </a:prstGeom>
          <a:noFill/>
          <a:ln/>
        </p:spPr>
        <p:txBody>
          <a:bodyPr wrap="square" lIns="0" tIns="0" rIns="0" bIns="0" rtlCol="0" anchor="t"/>
          <a:lstStyle/>
          <a:p>
            <a:pPr algn="l" indent="0" marL="0">
              <a:lnSpc>
                <a:spcPts val="3000"/>
              </a:lnSpc>
              <a:buNone/>
            </a:pPr>
            <a:r>
              <a:rPr lang="en-US" sz="1850" dirty="0">
                <a:solidFill>
                  <a:srgbClr val="432338"/>
                </a:solidFill>
                <a:latin typeface="Source Sans 3" pitchFamily="34" charset="0"/>
                <a:ea typeface="Source Sans 3" pitchFamily="34" charset="-122"/>
                <a:cs typeface="Source Sans 3" pitchFamily="34" charset="-120"/>
              </a:rPr>
              <a:t>This dashboard provides a comprehensive analysis of car sales data, offering critical insights for sales managers and analysts. It leverages Power BI to transform raw sales figures into actionable intelligence, highlighting performance across different years, makes, and sellers.</a:t>
            </a:r>
            <a:endParaRPr lang="en-US" sz="1850" dirty="0"/>
          </a:p>
        </p:txBody>
      </p:sp>
      <p:sp>
        <p:nvSpPr>
          <p:cNvPr id="5" name="Shape 3"/>
          <p:cNvSpPr/>
          <p:nvPr/>
        </p:nvSpPr>
        <p:spPr>
          <a:xfrm>
            <a:off x="7614761" y="3371612"/>
            <a:ext cx="6185535" cy="3140512"/>
          </a:xfrm>
          <a:prstGeom prst="roundRect">
            <a:avLst>
              <a:gd name="adj" fmla="val 3201"/>
            </a:avLst>
          </a:prstGeom>
          <a:solidFill>
            <a:srgbClr val="B6D6FC"/>
          </a:solidFill>
          <a:ln/>
        </p:spPr>
      </p:sp>
      <p:pic>
        <p:nvPicPr>
          <p:cNvPr id="6" name="Image 0" descr="preencoded.png">    </p:cNvPr>
          <p:cNvPicPr>
            <a:picLocks noChangeAspect="1"/>
          </p:cNvPicPr>
          <p:nvPr/>
        </p:nvPicPr>
        <p:blipFill>
          <a:blip r:embed="rId1"/>
          <a:stretch>
            <a:fillRect/>
          </a:stretch>
        </p:blipFill>
        <p:spPr>
          <a:xfrm>
            <a:off x="7854077" y="3721418"/>
            <a:ext cx="351949" cy="281583"/>
          </a:xfrm>
          <a:prstGeom prst="rect">
            <a:avLst/>
          </a:prstGeom>
        </p:spPr>
      </p:pic>
      <p:sp>
        <p:nvSpPr>
          <p:cNvPr id="7" name="Text 4"/>
          <p:cNvSpPr/>
          <p:nvPr/>
        </p:nvSpPr>
        <p:spPr>
          <a:xfrm>
            <a:off x="8445341" y="3670697"/>
            <a:ext cx="3248382" cy="351949"/>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Noto Serif HK Semi Bold" pitchFamily="34" charset="0"/>
                <a:ea typeface="Noto Serif HK Semi Bold" pitchFamily="34" charset="-122"/>
                <a:cs typeface="Noto Serif HK Semi Bold" pitchFamily="34" charset="-120"/>
              </a:rPr>
              <a:t>Data Source: task3.xlsx</a:t>
            </a:r>
            <a:endParaRPr lang="en-US" sz="2200" dirty="0"/>
          </a:p>
        </p:txBody>
      </p:sp>
      <p:sp>
        <p:nvSpPr>
          <p:cNvPr id="8" name="Text 5"/>
          <p:cNvSpPr/>
          <p:nvPr/>
        </p:nvSpPr>
        <p:spPr>
          <a:xfrm>
            <a:off x="8445341" y="4261961"/>
            <a:ext cx="5115639" cy="1915120"/>
          </a:xfrm>
          <a:prstGeom prst="rect">
            <a:avLst/>
          </a:prstGeom>
          <a:noFill/>
          <a:ln/>
        </p:spPr>
        <p:txBody>
          <a:bodyPr wrap="square" lIns="0" tIns="0" rIns="0" bIns="0" rtlCol="0" anchor="t"/>
          <a:lstStyle/>
          <a:p>
            <a:pPr algn="l" indent="0" marL="0">
              <a:lnSpc>
                <a:spcPts val="3000"/>
              </a:lnSpc>
              <a:buNone/>
            </a:pPr>
            <a:r>
              <a:rPr lang="en-US" sz="1850" dirty="0">
                <a:solidFill>
                  <a:srgbClr val="000000"/>
                </a:solidFill>
                <a:latin typeface="Source Sans 3" pitchFamily="34" charset="0"/>
                <a:ea typeface="Source Sans 3" pitchFamily="34" charset="-122"/>
                <a:cs typeface="Source Sans 3" pitchFamily="34" charset="-120"/>
              </a:rPr>
              <a:t>Contains detailed information on car make, model, year, seller, selling price, and odometer readings. Data was meticulously loaded and cleaned within Power BI to ensure accuracy and readiness for in-depth analysis.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882747" y="329089"/>
            <a:ext cx="6864906" cy="351949"/>
          </a:xfrm>
          <a:prstGeom prst="rect">
            <a:avLst/>
          </a:prstGeom>
          <a:noFill/>
          <a:ln/>
        </p:spPr>
        <p:txBody>
          <a:bodyPr wrap="none" lIns="0" tIns="0" rIns="0" bIns="0" rtlCol="0" anchor="t"/>
          <a:lstStyle/>
          <a:p>
            <a:pPr algn="ctr" indent="0" marL="0">
              <a:lnSpc>
                <a:spcPts val="2750"/>
              </a:lnSpc>
              <a:buNone/>
            </a:pPr>
            <a:r>
              <a:rPr lang="en-US" sz="2200" dirty="0">
                <a:solidFill>
                  <a:srgbClr val="371A2D"/>
                </a:solidFill>
                <a:latin typeface="Noto Serif HK Semi Bold" pitchFamily="34" charset="0"/>
                <a:ea typeface="Noto Serif HK Semi Bold" pitchFamily="34" charset="-122"/>
                <a:cs typeface="Noto Serif HK Semi Bold" pitchFamily="34" charset="-120"/>
              </a:rPr>
              <a:t>Key Performance Indicators &amp; Brand Dominance</a:t>
            </a:r>
            <a:endParaRPr lang="en-US" sz="2200" dirty="0"/>
          </a:p>
        </p:txBody>
      </p:sp>
      <p:sp>
        <p:nvSpPr>
          <p:cNvPr id="3" name="Text 1"/>
          <p:cNvSpPr/>
          <p:nvPr/>
        </p:nvSpPr>
        <p:spPr>
          <a:xfrm>
            <a:off x="418862" y="980123"/>
            <a:ext cx="4497824" cy="394930"/>
          </a:xfrm>
          <a:prstGeom prst="rect">
            <a:avLst/>
          </a:prstGeom>
          <a:noFill/>
          <a:ln/>
        </p:spPr>
        <p:txBody>
          <a:bodyPr wrap="none" lIns="0" tIns="0" rIns="0" bIns="0" rtlCol="0" anchor="t"/>
          <a:lstStyle/>
          <a:p>
            <a:pPr algn="ctr" indent="0" marL="0">
              <a:lnSpc>
                <a:spcPts val="3100"/>
              </a:lnSpc>
              <a:buNone/>
            </a:pPr>
            <a:r>
              <a:rPr lang="en-US" sz="3100" dirty="0">
                <a:solidFill>
                  <a:srgbClr val="432338"/>
                </a:solidFill>
                <a:latin typeface="Noto Serif HK Semi Bold" pitchFamily="34" charset="0"/>
                <a:ea typeface="Noto Serif HK Semi Bold" pitchFamily="34" charset="-122"/>
                <a:cs typeface="Noto Serif HK Semi Bold" pitchFamily="34" charset="-120"/>
              </a:rPr>
              <a:t>₹616K</a:t>
            </a:r>
            <a:endParaRPr lang="en-US" sz="3100" dirty="0"/>
          </a:p>
        </p:txBody>
      </p:sp>
      <p:sp>
        <p:nvSpPr>
          <p:cNvPr id="4" name="Text 2"/>
          <p:cNvSpPr/>
          <p:nvPr/>
        </p:nvSpPr>
        <p:spPr>
          <a:xfrm>
            <a:off x="1963698" y="1524476"/>
            <a:ext cx="1408033" cy="175974"/>
          </a:xfrm>
          <a:prstGeom prst="rect">
            <a:avLst/>
          </a:prstGeom>
          <a:noFill/>
          <a:ln/>
        </p:spPr>
        <p:txBody>
          <a:bodyPr wrap="none" lIns="0" tIns="0" rIns="0" bIns="0" rtlCol="0" anchor="t"/>
          <a:lstStyle/>
          <a:p>
            <a:pPr algn="ctr" indent="0" marL="0">
              <a:lnSpc>
                <a:spcPts val="1350"/>
              </a:lnSpc>
              <a:buNone/>
            </a:pPr>
            <a:r>
              <a:rPr lang="en-US" sz="1100" dirty="0">
                <a:solidFill>
                  <a:srgbClr val="432338"/>
                </a:solidFill>
                <a:latin typeface="Noto Serif HK Semi Bold" pitchFamily="34" charset="0"/>
                <a:ea typeface="Noto Serif HK Semi Bold" pitchFamily="34" charset="-122"/>
                <a:cs typeface="Noto Serif HK Semi Bold" pitchFamily="34" charset="-120"/>
              </a:rPr>
              <a:t>Acura Sales</a:t>
            </a:r>
            <a:endParaRPr lang="en-US" sz="1100" dirty="0"/>
          </a:p>
        </p:txBody>
      </p:sp>
      <p:sp>
        <p:nvSpPr>
          <p:cNvPr id="5" name="Text 3"/>
          <p:cNvSpPr/>
          <p:nvPr/>
        </p:nvSpPr>
        <p:spPr>
          <a:xfrm>
            <a:off x="418862" y="1772245"/>
            <a:ext cx="4497824" cy="191453"/>
          </a:xfrm>
          <a:prstGeom prst="rect">
            <a:avLst/>
          </a:prstGeom>
          <a:noFill/>
          <a:ln/>
        </p:spPr>
        <p:txBody>
          <a:bodyPr wrap="none" lIns="0" tIns="0" rIns="0" bIns="0" rtlCol="0" anchor="t"/>
          <a:lstStyle/>
          <a:p>
            <a:pPr algn="ctr" indent="0" marL="0">
              <a:lnSpc>
                <a:spcPts val="1500"/>
              </a:lnSpc>
              <a:buNone/>
            </a:pPr>
            <a:r>
              <a:rPr lang="en-US" sz="900" dirty="0">
                <a:solidFill>
                  <a:srgbClr val="432338"/>
                </a:solidFill>
                <a:latin typeface="Source Sans 3" pitchFamily="34" charset="0"/>
                <a:ea typeface="Source Sans 3" pitchFamily="34" charset="-122"/>
                <a:cs typeface="Source Sans 3" pitchFamily="34" charset="-120"/>
              </a:rPr>
              <a:t>Total selling price for Acura models.</a:t>
            </a:r>
            <a:endParaRPr lang="en-US" sz="900" dirty="0"/>
          </a:p>
        </p:txBody>
      </p:sp>
      <p:sp>
        <p:nvSpPr>
          <p:cNvPr id="6" name="Text 4"/>
          <p:cNvSpPr/>
          <p:nvPr/>
        </p:nvSpPr>
        <p:spPr>
          <a:xfrm>
            <a:off x="5066228" y="980123"/>
            <a:ext cx="4497824" cy="394930"/>
          </a:xfrm>
          <a:prstGeom prst="rect">
            <a:avLst/>
          </a:prstGeom>
          <a:noFill/>
          <a:ln/>
        </p:spPr>
        <p:txBody>
          <a:bodyPr wrap="none" lIns="0" tIns="0" rIns="0" bIns="0" rtlCol="0" anchor="t"/>
          <a:lstStyle/>
          <a:p>
            <a:pPr algn="ctr" indent="0" marL="0">
              <a:lnSpc>
                <a:spcPts val="3100"/>
              </a:lnSpc>
              <a:buNone/>
            </a:pPr>
            <a:r>
              <a:rPr lang="en-US" sz="3100" dirty="0">
                <a:solidFill>
                  <a:srgbClr val="432338"/>
                </a:solidFill>
                <a:latin typeface="Noto Serif HK Semi Bold" pitchFamily="34" charset="0"/>
                <a:ea typeface="Noto Serif HK Semi Bold" pitchFamily="34" charset="-122"/>
                <a:cs typeface="Noto Serif HK Semi Bold" pitchFamily="34" charset="-120"/>
              </a:rPr>
              <a:t>₹838K</a:t>
            </a:r>
            <a:endParaRPr lang="en-US" sz="3100" dirty="0"/>
          </a:p>
        </p:txBody>
      </p:sp>
      <p:sp>
        <p:nvSpPr>
          <p:cNvPr id="7" name="Text 5"/>
          <p:cNvSpPr/>
          <p:nvPr/>
        </p:nvSpPr>
        <p:spPr>
          <a:xfrm>
            <a:off x="6611064" y="1524476"/>
            <a:ext cx="1408033" cy="175974"/>
          </a:xfrm>
          <a:prstGeom prst="rect">
            <a:avLst/>
          </a:prstGeom>
          <a:noFill/>
          <a:ln/>
        </p:spPr>
        <p:txBody>
          <a:bodyPr wrap="none" lIns="0" tIns="0" rIns="0" bIns="0" rtlCol="0" anchor="t"/>
          <a:lstStyle/>
          <a:p>
            <a:pPr algn="ctr" indent="0" marL="0">
              <a:lnSpc>
                <a:spcPts val="1350"/>
              </a:lnSpc>
              <a:buNone/>
            </a:pPr>
            <a:r>
              <a:rPr lang="en-US" sz="1100" dirty="0">
                <a:solidFill>
                  <a:srgbClr val="432338"/>
                </a:solidFill>
                <a:latin typeface="Noto Serif HK Semi Bold" pitchFamily="34" charset="0"/>
                <a:ea typeface="Noto Serif HK Semi Bold" pitchFamily="34" charset="-122"/>
                <a:cs typeface="Noto Serif HK Semi Bold" pitchFamily="34" charset="-120"/>
              </a:rPr>
              <a:t>Audi Sales</a:t>
            </a:r>
            <a:endParaRPr lang="en-US" sz="1100" dirty="0"/>
          </a:p>
        </p:txBody>
      </p:sp>
      <p:sp>
        <p:nvSpPr>
          <p:cNvPr id="8" name="Text 6"/>
          <p:cNvSpPr/>
          <p:nvPr/>
        </p:nvSpPr>
        <p:spPr>
          <a:xfrm>
            <a:off x="5066228" y="1772245"/>
            <a:ext cx="4497824" cy="191453"/>
          </a:xfrm>
          <a:prstGeom prst="rect">
            <a:avLst/>
          </a:prstGeom>
          <a:noFill/>
          <a:ln/>
        </p:spPr>
        <p:txBody>
          <a:bodyPr wrap="none" lIns="0" tIns="0" rIns="0" bIns="0" rtlCol="0" anchor="t"/>
          <a:lstStyle/>
          <a:p>
            <a:pPr algn="ctr" indent="0" marL="0">
              <a:lnSpc>
                <a:spcPts val="1500"/>
              </a:lnSpc>
              <a:buNone/>
            </a:pPr>
            <a:r>
              <a:rPr lang="en-US" sz="900" dirty="0">
                <a:solidFill>
                  <a:srgbClr val="432338"/>
                </a:solidFill>
                <a:latin typeface="Source Sans 3" pitchFamily="34" charset="0"/>
                <a:ea typeface="Source Sans 3" pitchFamily="34" charset="-122"/>
                <a:cs typeface="Source Sans 3" pitchFamily="34" charset="-120"/>
              </a:rPr>
              <a:t>Total selling price for Audi models.</a:t>
            </a:r>
            <a:endParaRPr lang="en-US" sz="900" dirty="0"/>
          </a:p>
        </p:txBody>
      </p:sp>
      <p:sp>
        <p:nvSpPr>
          <p:cNvPr id="9" name="Text 7"/>
          <p:cNvSpPr/>
          <p:nvPr/>
        </p:nvSpPr>
        <p:spPr>
          <a:xfrm>
            <a:off x="9713595" y="980123"/>
            <a:ext cx="4497943" cy="394930"/>
          </a:xfrm>
          <a:prstGeom prst="rect">
            <a:avLst/>
          </a:prstGeom>
          <a:noFill/>
          <a:ln/>
        </p:spPr>
        <p:txBody>
          <a:bodyPr wrap="none" lIns="0" tIns="0" rIns="0" bIns="0" rtlCol="0" anchor="t"/>
          <a:lstStyle/>
          <a:p>
            <a:pPr algn="ctr" indent="0" marL="0">
              <a:lnSpc>
                <a:spcPts val="3100"/>
              </a:lnSpc>
              <a:buNone/>
            </a:pPr>
            <a:r>
              <a:rPr lang="en-US" sz="3100" dirty="0">
                <a:solidFill>
                  <a:srgbClr val="432338"/>
                </a:solidFill>
                <a:latin typeface="Noto Serif HK Semi Bold" pitchFamily="34" charset="0"/>
                <a:ea typeface="Noto Serif HK Semi Bold" pitchFamily="34" charset="-122"/>
                <a:cs typeface="Noto Serif HK Semi Bold" pitchFamily="34" charset="-120"/>
              </a:rPr>
              <a:t>₹5M</a:t>
            </a:r>
            <a:endParaRPr lang="en-US" sz="3100" dirty="0"/>
          </a:p>
        </p:txBody>
      </p:sp>
      <p:sp>
        <p:nvSpPr>
          <p:cNvPr id="10" name="Text 8"/>
          <p:cNvSpPr/>
          <p:nvPr/>
        </p:nvSpPr>
        <p:spPr>
          <a:xfrm>
            <a:off x="11258550" y="1524476"/>
            <a:ext cx="1408033" cy="175974"/>
          </a:xfrm>
          <a:prstGeom prst="rect">
            <a:avLst/>
          </a:prstGeom>
          <a:noFill/>
          <a:ln/>
        </p:spPr>
        <p:txBody>
          <a:bodyPr wrap="none" lIns="0" tIns="0" rIns="0" bIns="0" rtlCol="0" anchor="t"/>
          <a:lstStyle/>
          <a:p>
            <a:pPr algn="ctr" indent="0" marL="0">
              <a:lnSpc>
                <a:spcPts val="1350"/>
              </a:lnSpc>
              <a:buNone/>
            </a:pPr>
            <a:r>
              <a:rPr lang="en-US" sz="1100" dirty="0">
                <a:solidFill>
                  <a:srgbClr val="432338"/>
                </a:solidFill>
                <a:latin typeface="Noto Serif HK Semi Bold" pitchFamily="34" charset="0"/>
                <a:ea typeface="Noto Serif HK Semi Bold" pitchFamily="34" charset="-122"/>
                <a:cs typeface="Noto Serif HK Semi Bold" pitchFamily="34" charset="-120"/>
              </a:rPr>
              <a:t>BMW Sales</a:t>
            </a:r>
            <a:endParaRPr lang="en-US" sz="1100" dirty="0"/>
          </a:p>
        </p:txBody>
      </p:sp>
      <p:sp>
        <p:nvSpPr>
          <p:cNvPr id="11" name="Text 9"/>
          <p:cNvSpPr/>
          <p:nvPr/>
        </p:nvSpPr>
        <p:spPr>
          <a:xfrm>
            <a:off x="9713595" y="1772245"/>
            <a:ext cx="4497943" cy="191453"/>
          </a:xfrm>
          <a:prstGeom prst="rect">
            <a:avLst/>
          </a:prstGeom>
          <a:noFill/>
          <a:ln/>
        </p:spPr>
        <p:txBody>
          <a:bodyPr wrap="none" lIns="0" tIns="0" rIns="0" bIns="0" rtlCol="0" anchor="t"/>
          <a:lstStyle/>
          <a:p>
            <a:pPr algn="ctr" indent="0" marL="0">
              <a:lnSpc>
                <a:spcPts val="1500"/>
              </a:lnSpc>
              <a:buNone/>
            </a:pPr>
            <a:r>
              <a:rPr lang="en-US" sz="900" dirty="0">
                <a:solidFill>
                  <a:srgbClr val="432338"/>
                </a:solidFill>
                <a:latin typeface="Source Sans 3" pitchFamily="34" charset="0"/>
                <a:ea typeface="Source Sans 3" pitchFamily="34" charset="-122"/>
                <a:cs typeface="Source Sans 3" pitchFamily="34" charset="-120"/>
              </a:rPr>
              <a:t>Total selling price for BMW, demonstrating significant market presence.</a:t>
            </a:r>
            <a:endParaRPr lang="en-US" sz="900" dirty="0"/>
          </a:p>
        </p:txBody>
      </p:sp>
      <p:pic>
        <p:nvPicPr>
          <p:cNvPr id="12" name="Image 0" descr="preencoded.png">    </p:cNvPr>
          <p:cNvPicPr>
            <a:picLocks noChangeAspect="1"/>
          </p:cNvPicPr>
          <p:nvPr/>
        </p:nvPicPr>
        <p:blipFill>
          <a:blip r:embed="rId1"/>
          <a:stretch>
            <a:fillRect/>
          </a:stretch>
        </p:blipFill>
        <p:spPr>
          <a:xfrm>
            <a:off x="418862" y="2098238"/>
            <a:ext cx="13792676" cy="7573685"/>
          </a:xfrm>
          <a:prstGeom prst="rect">
            <a:avLst/>
          </a:prstGeom>
        </p:spPr>
      </p:pic>
      <p:sp>
        <p:nvSpPr>
          <p:cNvPr id="13" name="Shape 10"/>
          <p:cNvSpPr/>
          <p:nvPr/>
        </p:nvSpPr>
        <p:spPr>
          <a:xfrm>
            <a:off x="2158722" y="9702403"/>
            <a:ext cx="119658" cy="119658"/>
          </a:xfrm>
          <a:prstGeom prst="roundRect">
            <a:avLst>
              <a:gd name="adj" fmla="val 15284"/>
            </a:avLst>
          </a:prstGeom>
          <a:solidFill>
            <a:srgbClr val="44092F"/>
          </a:solidFill>
          <a:ln/>
        </p:spPr>
      </p:sp>
      <p:sp>
        <p:nvSpPr>
          <p:cNvPr id="14" name="Text 11"/>
          <p:cNvSpPr/>
          <p:nvPr/>
        </p:nvSpPr>
        <p:spPr>
          <a:xfrm>
            <a:off x="2339340" y="9702403"/>
            <a:ext cx="251222" cy="119658"/>
          </a:xfrm>
          <a:prstGeom prst="rect">
            <a:avLst/>
          </a:prstGeom>
          <a:noFill/>
          <a:ln/>
        </p:spPr>
        <p:txBody>
          <a:bodyPr wrap="none" lIns="0" tIns="0" rIns="0" bIns="0" rtlCol="0" anchor="t"/>
          <a:lstStyle/>
          <a:p>
            <a:pPr algn="l" indent="0" marL="0">
              <a:lnSpc>
                <a:spcPts val="900"/>
              </a:lnSpc>
              <a:buNone/>
            </a:pPr>
            <a:r>
              <a:rPr lang="en-US" sz="900" dirty="0">
                <a:solidFill>
                  <a:srgbClr val="432338"/>
                </a:solidFill>
                <a:latin typeface="Source Sans 3" pitchFamily="34" charset="0"/>
                <a:ea typeface="Source Sans 3" pitchFamily="34" charset="-122"/>
                <a:cs typeface="Source Sans 3" pitchFamily="34" charset="-120"/>
              </a:rPr>
              <a:t>BMW</a:t>
            </a:r>
            <a:endParaRPr lang="en-US" sz="900" dirty="0"/>
          </a:p>
        </p:txBody>
      </p:sp>
      <p:sp>
        <p:nvSpPr>
          <p:cNvPr id="15" name="Shape 12"/>
          <p:cNvSpPr/>
          <p:nvPr/>
        </p:nvSpPr>
        <p:spPr>
          <a:xfrm>
            <a:off x="3575685" y="9702403"/>
            <a:ext cx="119658" cy="119658"/>
          </a:xfrm>
          <a:prstGeom prst="roundRect">
            <a:avLst>
              <a:gd name="adj" fmla="val 15284"/>
            </a:avLst>
          </a:prstGeom>
          <a:solidFill>
            <a:srgbClr val="7B1055"/>
          </a:solidFill>
          <a:ln/>
        </p:spPr>
      </p:sp>
      <p:sp>
        <p:nvSpPr>
          <p:cNvPr id="16" name="Text 13"/>
          <p:cNvSpPr/>
          <p:nvPr/>
        </p:nvSpPr>
        <p:spPr>
          <a:xfrm>
            <a:off x="3756303" y="9702403"/>
            <a:ext cx="325755" cy="119658"/>
          </a:xfrm>
          <a:prstGeom prst="rect">
            <a:avLst/>
          </a:prstGeom>
          <a:noFill/>
          <a:ln/>
        </p:spPr>
        <p:txBody>
          <a:bodyPr wrap="none" lIns="0" tIns="0" rIns="0" bIns="0" rtlCol="0" anchor="t"/>
          <a:lstStyle/>
          <a:p>
            <a:pPr algn="l" indent="0" marL="0">
              <a:lnSpc>
                <a:spcPts val="900"/>
              </a:lnSpc>
              <a:buNone/>
            </a:pPr>
            <a:r>
              <a:rPr lang="en-US" sz="900" dirty="0">
                <a:solidFill>
                  <a:srgbClr val="432338"/>
                </a:solidFill>
                <a:latin typeface="Source Sans 3" pitchFamily="34" charset="0"/>
                <a:ea typeface="Source Sans 3" pitchFamily="34" charset="-122"/>
                <a:cs typeface="Source Sans 3" pitchFamily="34" charset="-120"/>
              </a:rPr>
              <a:t>Infiniti</a:t>
            </a:r>
            <a:endParaRPr lang="en-US" sz="900" dirty="0"/>
          </a:p>
        </p:txBody>
      </p:sp>
      <p:sp>
        <p:nvSpPr>
          <p:cNvPr id="17" name="Shape 14"/>
          <p:cNvSpPr/>
          <p:nvPr/>
        </p:nvSpPr>
        <p:spPr>
          <a:xfrm>
            <a:off x="5896332" y="9702403"/>
            <a:ext cx="119658" cy="119658"/>
          </a:xfrm>
          <a:prstGeom prst="roundRect">
            <a:avLst>
              <a:gd name="adj" fmla="val 15284"/>
            </a:avLst>
          </a:prstGeom>
          <a:solidFill>
            <a:srgbClr val="B3187B"/>
          </a:solidFill>
          <a:ln/>
        </p:spPr>
      </p:sp>
      <p:sp>
        <p:nvSpPr>
          <p:cNvPr id="18" name="Text 15"/>
          <p:cNvSpPr/>
          <p:nvPr/>
        </p:nvSpPr>
        <p:spPr>
          <a:xfrm>
            <a:off x="6076950" y="9702403"/>
            <a:ext cx="332661" cy="119658"/>
          </a:xfrm>
          <a:prstGeom prst="rect">
            <a:avLst/>
          </a:prstGeom>
          <a:noFill/>
          <a:ln/>
        </p:spPr>
        <p:txBody>
          <a:bodyPr wrap="none" lIns="0" tIns="0" rIns="0" bIns="0" rtlCol="0" anchor="t"/>
          <a:lstStyle/>
          <a:p>
            <a:pPr algn="l" indent="0" marL="0">
              <a:lnSpc>
                <a:spcPts val="900"/>
              </a:lnSpc>
              <a:buNone/>
            </a:pPr>
            <a:r>
              <a:rPr lang="en-US" sz="900" dirty="0">
                <a:solidFill>
                  <a:srgbClr val="432338"/>
                </a:solidFill>
                <a:latin typeface="Source Sans 3" pitchFamily="34" charset="0"/>
                <a:ea typeface="Source Sans 3" pitchFamily="34" charset="-122"/>
                <a:cs typeface="Source Sans 3" pitchFamily="34" charset="-120"/>
              </a:rPr>
              <a:t>Nissan</a:t>
            </a:r>
            <a:endParaRPr lang="en-US" sz="900" dirty="0"/>
          </a:p>
        </p:txBody>
      </p:sp>
      <p:sp>
        <p:nvSpPr>
          <p:cNvPr id="19" name="Shape 16"/>
          <p:cNvSpPr/>
          <p:nvPr/>
        </p:nvSpPr>
        <p:spPr>
          <a:xfrm>
            <a:off x="8274368" y="9702403"/>
            <a:ext cx="119658" cy="119658"/>
          </a:xfrm>
          <a:prstGeom prst="roundRect">
            <a:avLst>
              <a:gd name="adj" fmla="val 15284"/>
            </a:avLst>
          </a:prstGeom>
          <a:solidFill>
            <a:srgbClr val="E2279F"/>
          </a:solidFill>
          <a:ln/>
        </p:spPr>
      </p:sp>
      <p:sp>
        <p:nvSpPr>
          <p:cNvPr id="20" name="Text 17"/>
          <p:cNvSpPr/>
          <p:nvPr/>
        </p:nvSpPr>
        <p:spPr>
          <a:xfrm>
            <a:off x="8454985" y="9702403"/>
            <a:ext cx="225028" cy="119658"/>
          </a:xfrm>
          <a:prstGeom prst="rect">
            <a:avLst/>
          </a:prstGeom>
          <a:noFill/>
          <a:ln/>
        </p:spPr>
        <p:txBody>
          <a:bodyPr wrap="none" lIns="0" tIns="0" rIns="0" bIns="0" rtlCol="0" anchor="t"/>
          <a:lstStyle/>
          <a:p>
            <a:pPr algn="l" indent="0" marL="0">
              <a:lnSpc>
                <a:spcPts val="900"/>
              </a:lnSpc>
              <a:buNone/>
            </a:pPr>
            <a:r>
              <a:rPr lang="en-US" sz="900" dirty="0">
                <a:solidFill>
                  <a:srgbClr val="432338"/>
                </a:solidFill>
                <a:latin typeface="Source Sans 3" pitchFamily="34" charset="0"/>
                <a:ea typeface="Source Sans 3" pitchFamily="34" charset="-122"/>
                <a:cs typeface="Source Sans 3" pitchFamily="34" charset="-120"/>
              </a:rPr>
              <a:t>Audi</a:t>
            </a:r>
            <a:endParaRPr lang="en-US" sz="900" dirty="0"/>
          </a:p>
        </p:txBody>
      </p:sp>
      <p:sp>
        <p:nvSpPr>
          <p:cNvPr id="21" name="Shape 18"/>
          <p:cNvSpPr/>
          <p:nvPr/>
        </p:nvSpPr>
        <p:spPr>
          <a:xfrm>
            <a:off x="10569416" y="9702403"/>
            <a:ext cx="119658" cy="119658"/>
          </a:xfrm>
          <a:prstGeom prst="roundRect">
            <a:avLst>
              <a:gd name="adj" fmla="val 15284"/>
            </a:avLst>
          </a:prstGeom>
          <a:solidFill>
            <a:srgbClr val="EA5EB8"/>
          </a:solidFill>
          <a:ln/>
        </p:spPr>
      </p:sp>
      <p:sp>
        <p:nvSpPr>
          <p:cNvPr id="22" name="Text 19"/>
          <p:cNvSpPr/>
          <p:nvPr/>
        </p:nvSpPr>
        <p:spPr>
          <a:xfrm>
            <a:off x="10750034" y="9702403"/>
            <a:ext cx="283369" cy="119658"/>
          </a:xfrm>
          <a:prstGeom prst="rect">
            <a:avLst/>
          </a:prstGeom>
          <a:noFill/>
          <a:ln/>
        </p:spPr>
        <p:txBody>
          <a:bodyPr wrap="none" lIns="0" tIns="0" rIns="0" bIns="0" rtlCol="0" anchor="t"/>
          <a:lstStyle/>
          <a:p>
            <a:pPr algn="l" indent="0" marL="0">
              <a:lnSpc>
                <a:spcPts val="900"/>
              </a:lnSpc>
              <a:buNone/>
            </a:pPr>
            <a:r>
              <a:rPr lang="en-US" sz="900" dirty="0">
                <a:solidFill>
                  <a:srgbClr val="432338"/>
                </a:solidFill>
                <a:latin typeface="Source Sans 3" pitchFamily="34" charset="0"/>
                <a:ea typeface="Source Sans 3" pitchFamily="34" charset="-122"/>
                <a:cs typeface="Source Sans 3" pitchFamily="34" charset="-120"/>
              </a:rPr>
              <a:t>Acura</a:t>
            </a:r>
            <a:endParaRPr lang="en-US" sz="900" dirty="0"/>
          </a:p>
        </p:txBody>
      </p:sp>
      <p:sp>
        <p:nvSpPr>
          <p:cNvPr id="23" name="Shape 20"/>
          <p:cNvSpPr/>
          <p:nvPr/>
        </p:nvSpPr>
        <p:spPr>
          <a:xfrm>
            <a:off x="12039719" y="9702403"/>
            <a:ext cx="119658" cy="119658"/>
          </a:xfrm>
          <a:prstGeom prst="roundRect">
            <a:avLst>
              <a:gd name="adj" fmla="val 15284"/>
            </a:avLst>
          </a:prstGeom>
          <a:solidFill>
            <a:srgbClr val="F196D0"/>
          </a:solidFill>
          <a:ln/>
        </p:spPr>
      </p:sp>
      <p:sp>
        <p:nvSpPr>
          <p:cNvPr id="24" name="Text 21"/>
          <p:cNvSpPr/>
          <p:nvPr/>
        </p:nvSpPr>
        <p:spPr>
          <a:xfrm>
            <a:off x="12220337" y="9702403"/>
            <a:ext cx="285631" cy="119658"/>
          </a:xfrm>
          <a:prstGeom prst="rect">
            <a:avLst/>
          </a:prstGeom>
          <a:noFill/>
          <a:ln/>
        </p:spPr>
        <p:txBody>
          <a:bodyPr wrap="none" lIns="0" tIns="0" rIns="0" bIns="0" rtlCol="0" anchor="t"/>
          <a:lstStyle/>
          <a:p>
            <a:pPr algn="l" indent="0" marL="0">
              <a:lnSpc>
                <a:spcPts val="900"/>
              </a:lnSpc>
              <a:buNone/>
            </a:pPr>
            <a:r>
              <a:rPr lang="en-US" sz="900" dirty="0">
                <a:solidFill>
                  <a:srgbClr val="432338"/>
                </a:solidFill>
                <a:latin typeface="Source Sans 3" pitchFamily="34" charset="0"/>
                <a:ea typeface="Source Sans 3" pitchFamily="34" charset="-122"/>
                <a:cs typeface="Source Sans 3" pitchFamily="34" charset="-120"/>
              </a:rPr>
              <a:t>Other</a:t>
            </a:r>
            <a:endParaRPr lang="en-US" sz="900" dirty="0"/>
          </a:p>
        </p:txBody>
      </p:sp>
      <p:sp>
        <p:nvSpPr>
          <p:cNvPr id="25" name="Text 22"/>
          <p:cNvSpPr/>
          <p:nvPr/>
        </p:nvSpPr>
        <p:spPr>
          <a:xfrm>
            <a:off x="418862" y="9956602"/>
            <a:ext cx="13792676" cy="191453"/>
          </a:xfrm>
          <a:prstGeom prst="rect">
            <a:avLst/>
          </a:prstGeom>
          <a:noFill/>
          <a:ln/>
        </p:spPr>
        <p:txBody>
          <a:bodyPr wrap="none" lIns="0" tIns="0" rIns="0" bIns="0" rtlCol="0" anchor="t"/>
          <a:lstStyle/>
          <a:p>
            <a:pPr algn="l" indent="0" marL="0">
              <a:lnSpc>
                <a:spcPts val="1500"/>
              </a:lnSpc>
              <a:buNone/>
            </a:pPr>
            <a:r>
              <a:rPr lang="en-US" sz="900" dirty="0">
                <a:solidFill>
                  <a:srgbClr val="432338"/>
                </a:solidFill>
                <a:latin typeface="Source Sans 3" pitchFamily="34" charset="0"/>
                <a:ea typeface="Source Sans 3" pitchFamily="34" charset="-122"/>
                <a:cs typeface="Source Sans 3" pitchFamily="34" charset="-120"/>
              </a:rPr>
              <a:t>BMW dominates the market share with approximately 24.17% of the total selling price, followed by Infiniti and Nissan. This indicates a strong preference or higher sales volume for these premium and popular brands.</a:t>
            </a:r>
            <a:endParaRPr lang="en-US"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448520" y="708422"/>
            <a:ext cx="9733240" cy="704017"/>
          </a:xfrm>
          <a:prstGeom prst="rect">
            <a:avLst/>
          </a:prstGeom>
          <a:noFill/>
          <a:ln/>
        </p:spPr>
        <p:txBody>
          <a:bodyPr wrap="none" lIns="0" tIns="0" rIns="0" bIns="0" rtlCol="0" anchor="t"/>
          <a:lstStyle/>
          <a:p>
            <a:pPr algn="ctr" indent="0" marL="0">
              <a:lnSpc>
                <a:spcPts val="5500"/>
              </a:lnSpc>
              <a:buNone/>
            </a:pPr>
            <a:r>
              <a:rPr lang="en-US" sz="4400" dirty="0">
                <a:solidFill>
                  <a:srgbClr val="371A2D"/>
                </a:solidFill>
                <a:latin typeface="Noto Serif HK Semi Bold" pitchFamily="34" charset="0"/>
                <a:ea typeface="Noto Serif HK Semi Bold" pitchFamily="34" charset="-122"/>
                <a:cs typeface="Noto Serif HK Semi Bold" pitchFamily="34" charset="-120"/>
              </a:rPr>
              <a:t>Model and Price Trends Over Time</a:t>
            </a:r>
            <a:endParaRPr lang="en-US" sz="4400" dirty="0"/>
          </a:p>
        </p:txBody>
      </p:sp>
      <p:pic>
        <p:nvPicPr>
          <p:cNvPr id="3" name="Image 0" descr="preencoded.png">    </p:cNvPr>
          <p:cNvPicPr>
            <a:picLocks noChangeAspect="1"/>
          </p:cNvPicPr>
          <p:nvPr/>
        </p:nvPicPr>
        <p:blipFill>
          <a:blip r:embed="rId1"/>
          <a:stretch>
            <a:fillRect/>
          </a:stretch>
        </p:blipFill>
        <p:spPr>
          <a:xfrm>
            <a:off x="837724" y="2040612"/>
            <a:ext cx="6185535" cy="3463885"/>
          </a:xfrm>
          <a:prstGeom prst="rect">
            <a:avLst/>
          </a:prstGeom>
        </p:spPr>
      </p:pic>
      <p:sp>
        <p:nvSpPr>
          <p:cNvPr id="4" name="Text 1"/>
          <p:cNvSpPr/>
          <p:nvPr/>
        </p:nvSpPr>
        <p:spPr>
          <a:xfrm>
            <a:off x="837724" y="5773698"/>
            <a:ext cx="6185535" cy="1532096"/>
          </a:xfrm>
          <a:prstGeom prst="rect">
            <a:avLst/>
          </a:prstGeom>
          <a:noFill/>
          <a:ln/>
        </p:spPr>
        <p:txBody>
          <a:bodyPr wrap="square" lIns="0" tIns="0" rIns="0" bIns="0" rtlCol="0" anchor="t"/>
          <a:lstStyle/>
          <a:p>
            <a:pPr algn="l" indent="0" marL="0">
              <a:lnSpc>
                <a:spcPts val="3000"/>
              </a:lnSpc>
              <a:buNone/>
            </a:pPr>
            <a:r>
              <a:rPr lang="en-US" sz="1850" dirty="0">
                <a:solidFill>
                  <a:srgbClr val="432338"/>
                </a:solidFill>
                <a:latin typeface="Source Sans 3" pitchFamily="34" charset="0"/>
                <a:ea typeface="Source Sans 3" pitchFamily="34" charset="-122"/>
                <a:cs typeface="Source Sans 3" pitchFamily="34" charset="-120"/>
              </a:rPr>
              <a:t>The line chart illustrates the count of models across different years, revealing a peak in 2013 with the highest number of models recorded. This could indicate a strategic focus on expanding product offerings in that particular year.</a:t>
            </a:r>
            <a:endParaRPr lang="en-US" sz="1850" dirty="0"/>
          </a:p>
        </p:txBody>
      </p:sp>
      <p:pic>
        <p:nvPicPr>
          <p:cNvPr id="5" name="Image 1" descr="preencoded.png">    </p:cNvPr>
          <p:cNvPicPr>
            <a:picLocks noChangeAspect="1"/>
          </p:cNvPicPr>
          <p:nvPr/>
        </p:nvPicPr>
        <p:blipFill>
          <a:blip r:embed="rId2"/>
          <a:stretch>
            <a:fillRect/>
          </a:stretch>
        </p:blipFill>
        <p:spPr>
          <a:xfrm>
            <a:off x="7614761" y="2040612"/>
            <a:ext cx="6185535" cy="3193971"/>
          </a:xfrm>
          <a:prstGeom prst="rect">
            <a:avLst/>
          </a:prstGeom>
        </p:spPr>
      </p:pic>
      <p:sp>
        <p:nvSpPr>
          <p:cNvPr id="6" name="Shape 2"/>
          <p:cNvSpPr/>
          <p:nvPr/>
        </p:nvSpPr>
        <p:spPr>
          <a:xfrm>
            <a:off x="8270796" y="5265063"/>
            <a:ext cx="239316" cy="239316"/>
          </a:xfrm>
          <a:prstGeom prst="roundRect">
            <a:avLst>
              <a:gd name="adj" fmla="val 7642"/>
            </a:avLst>
          </a:prstGeom>
          <a:solidFill>
            <a:srgbClr val="44092F"/>
          </a:solidFill>
          <a:ln/>
        </p:spPr>
      </p:sp>
      <p:sp>
        <p:nvSpPr>
          <p:cNvPr id="7" name="Text 3"/>
          <p:cNvSpPr/>
          <p:nvPr/>
        </p:nvSpPr>
        <p:spPr>
          <a:xfrm>
            <a:off x="8571071" y="5265063"/>
            <a:ext cx="475774" cy="239435"/>
          </a:xfrm>
          <a:prstGeom prst="rect">
            <a:avLst/>
          </a:prstGeom>
          <a:noFill/>
          <a:ln/>
        </p:spPr>
        <p:txBody>
          <a:bodyPr wrap="none" lIns="0" tIns="0" rIns="0" bIns="0" rtlCol="0" anchor="t"/>
          <a:lstStyle/>
          <a:p>
            <a:pPr algn="l" indent="0" marL="0">
              <a:lnSpc>
                <a:spcPts val="1850"/>
              </a:lnSpc>
              <a:buNone/>
            </a:pPr>
            <a:r>
              <a:rPr lang="en-US" sz="1850" dirty="0">
                <a:solidFill>
                  <a:srgbClr val="432338"/>
                </a:solidFill>
                <a:latin typeface="Source Sans 3" pitchFamily="34" charset="0"/>
                <a:ea typeface="Source Sans 3" pitchFamily="34" charset="-122"/>
                <a:cs typeface="Source Sans 3" pitchFamily="34" charset="-120"/>
              </a:rPr>
              <a:t>2012</a:t>
            </a:r>
            <a:endParaRPr lang="en-US" sz="1850" dirty="0"/>
          </a:p>
        </p:txBody>
      </p:sp>
      <p:sp>
        <p:nvSpPr>
          <p:cNvPr id="8" name="Shape 4"/>
          <p:cNvSpPr/>
          <p:nvPr/>
        </p:nvSpPr>
        <p:spPr>
          <a:xfrm>
            <a:off x="9527262" y="5265063"/>
            <a:ext cx="239316" cy="239316"/>
          </a:xfrm>
          <a:prstGeom prst="roundRect">
            <a:avLst>
              <a:gd name="adj" fmla="val 7642"/>
            </a:avLst>
          </a:prstGeom>
          <a:solidFill>
            <a:srgbClr val="971468"/>
          </a:solidFill>
          <a:ln/>
        </p:spPr>
      </p:sp>
      <p:sp>
        <p:nvSpPr>
          <p:cNvPr id="9" name="Text 5"/>
          <p:cNvSpPr/>
          <p:nvPr/>
        </p:nvSpPr>
        <p:spPr>
          <a:xfrm>
            <a:off x="9827538" y="5265063"/>
            <a:ext cx="475774" cy="239435"/>
          </a:xfrm>
          <a:prstGeom prst="rect">
            <a:avLst/>
          </a:prstGeom>
          <a:noFill/>
          <a:ln/>
        </p:spPr>
        <p:txBody>
          <a:bodyPr wrap="none" lIns="0" tIns="0" rIns="0" bIns="0" rtlCol="0" anchor="t"/>
          <a:lstStyle/>
          <a:p>
            <a:pPr algn="l" indent="0" marL="0">
              <a:lnSpc>
                <a:spcPts val="1850"/>
              </a:lnSpc>
              <a:buNone/>
            </a:pPr>
            <a:r>
              <a:rPr lang="en-US" sz="1850" dirty="0">
                <a:solidFill>
                  <a:srgbClr val="432338"/>
                </a:solidFill>
                <a:latin typeface="Source Sans 3" pitchFamily="34" charset="0"/>
                <a:ea typeface="Source Sans 3" pitchFamily="34" charset="-122"/>
                <a:cs typeface="Source Sans 3" pitchFamily="34" charset="-120"/>
              </a:rPr>
              <a:t>2013</a:t>
            </a:r>
            <a:endParaRPr lang="en-US" sz="1850" dirty="0"/>
          </a:p>
        </p:txBody>
      </p:sp>
      <p:sp>
        <p:nvSpPr>
          <p:cNvPr id="10" name="Shape 6"/>
          <p:cNvSpPr/>
          <p:nvPr/>
        </p:nvSpPr>
        <p:spPr>
          <a:xfrm>
            <a:off x="11111746" y="5265063"/>
            <a:ext cx="239316" cy="239316"/>
          </a:xfrm>
          <a:prstGeom prst="roundRect">
            <a:avLst>
              <a:gd name="adj" fmla="val 7642"/>
            </a:avLst>
          </a:prstGeom>
          <a:solidFill>
            <a:srgbClr val="E2279F"/>
          </a:solidFill>
          <a:ln/>
        </p:spPr>
      </p:sp>
      <p:sp>
        <p:nvSpPr>
          <p:cNvPr id="11" name="Text 7"/>
          <p:cNvSpPr/>
          <p:nvPr/>
        </p:nvSpPr>
        <p:spPr>
          <a:xfrm>
            <a:off x="11412022" y="5265063"/>
            <a:ext cx="475774" cy="239435"/>
          </a:xfrm>
          <a:prstGeom prst="rect">
            <a:avLst/>
          </a:prstGeom>
          <a:noFill/>
          <a:ln/>
        </p:spPr>
        <p:txBody>
          <a:bodyPr wrap="none" lIns="0" tIns="0" rIns="0" bIns="0" rtlCol="0" anchor="t"/>
          <a:lstStyle/>
          <a:p>
            <a:pPr algn="l" indent="0" marL="0">
              <a:lnSpc>
                <a:spcPts val="1850"/>
              </a:lnSpc>
              <a:buNone/>
            </a:pPr>
            <a:r>
              <a:rPr lang="en-US" sz="1850" dirty="0">
                <a:solidFill>
                  <a:srgbClr val="432338"/>
                </a:solidFill>
                <a:latin typeface="Source Sans 3" pitchFamily="34" charset="0"/>
                <a:ea typeface="Source Sans 3" pitchFamily="34" charset="-122"/>
                <a:cs typeface="Source Sans 3" pitchFamily="34" charset="-120"/>
              </a:rPr>
              <a:t>2014</a:t>
            </a:r>
            <a:endParaRPr lang="en-US" sz="1850" dirty="0"/>
          </a:p>
        </p:txBody>
      </p:sp>
      <p:sp>
        <p:nvSpPr>
          <p:cNvPr id="12" name="Shape 8"/>
          <p:cNvSpPr/>
          <p:nvPr/>
        </p:nvSpPr>
        <p:spPr>
          <a:xfrm>
            <a:off x="12368213" y="5265063"/>
            <a:ext cx="239316" cy="239316"/>
          </a:xfrm>
          <a:prstGeom prst="roundRect">
            <a:avLst>
              <a:gd name="adj" fmla="val 7642"/>
            </a:avLst>
          </a:prstGeom>
          <a:solidFill>
            <a:srgbClr val="ED7AC4"/>
          </a:solidFill>
          <a:ln/>
        </p:spPr>
      </p:sp>
      <p:sp>
        <p:nvSpPr>
          <p:cNvPr id="13" name="Text 9"/>
          <p:cNvSpPr/>
          <p:nvPr/>
        </p:nvSpPr>
        <p:spPr>
          <a:xfrm>
            <a:off x="12668488" y="5265063"/>
            <a:ext cx="475774" cy="239435"/>
          </a:xfrm>
          <a:prstGeom prst="rect">
            <a:avLst/>
          </a:prstGeom>
          <a:noFill/>
          <a:ln/>
        </p:spPr>
        <p:txBody>
          <a:bodyPr wrap="none" lIns="0" tIns="0" rIns="0" bIns="0" rtlCol="0" anchor="t"/>
          <a:lstStyle/>
          <a:p>
            <a:pPr algn="l" indent="0" marL="0">
              <a:lnSpc>
                <a:spcPts val="1850"/>
              </a:lnSpc>
              <a:buNone/>
            </a:pPr>
            <a:r>
              <a:rPr lang="en-US" sz="1850" dirty="0">
                <a:solidFill>
                  <a:srgbClr val="432338"/>
                </a:solidFill>
                <a:latin typeface="Source Sans 3" pitchFamily="34" charset="0"/>
                <a:ea typeface="Source Sans 3" pitchFamily="34" charset="-122"/>
                <a:cs typeface="Source Sans 3" pitchFamily="34" charset="-120"/>
              </a:rPr>
              <a:t>2015</a:t>
            </a:r>
            <a:endParaRPr lang="en-US" sz="1850" dirty="0"/>
          </a:p>
        </p:txBody>
      </p:sp>
      <p:sp>
        <p:nvSpPr>
          <p:cNvPr id="14" name="Text 10"/>
          <p:cNvSpPr/>
          <p:nvPr/>
        </p:nvSpPr>
        <p:spPr>
          <a:xfrm>
            <a:off x="7614761" y="5773698"/>
            <a:ext cx="6185535" cy="1532096"/>
          </a:xfrm>
          <a:prstGeom prst="rect">
            <a:avLst/>
          </a:prstGeom>
          <a:noFill/>
          <a:ln/>
        </p:spPr>
        <p:txBody>
          <a:bodyPr wrap="square" lIns="0" tIns="0" rIns="0" bIns="0" rtlCol="0" anchor="t"/>
          <a:lstStyle/>
          <a:p>
            <a:pPr algn="l" indent="0" marL="0">
              <a:lnSpc>
                <a:spcPts val="3000"/>
              </a:lnSpc>
              <a:buNone/>
            </a:pPr>
            <a:r>
              <a:rPr lang="en-US" sz="1850" dirty="0">
                <a:solidFill>
                  <a:srgbClr val="432338"/>
                </a:solidFill>
                <a:latin typeface="Source Sans 3" pitchFamily="34" charset="0"/>
                <a:ea typeface="Source Sans 3" pitchFamily="34" charset="-122"/>
                <a:cs typeface="Source Sans 3" pitchFamily="34" charset="-120"/>
              </a:rPr>
              <a:t>The donut chart displays the average selling price by year, highlighting a significant peak in 2014. This suggests factors such as new model releases or market demand influenced higher pricing during that period.</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200751" y="891302"/>
            <a:ext cx="10228778" cy="512088"/>
          </a:xfrm>
          <a:prstGeom prst="rect">
            <a:avLst/>
          </a:prstGeom>
          <a:noFill/>
          <a:ln/>
        </p:spPr>
        <p:txBody>
          <a:bodyPr wrap="none" lIns="0" tIns="0" rIns="0" bIns="0" rtlCol="0" anchor="t"/>
          <a:lstStyle/>
          <a:p>
            <a:pPr algn="ctr" indent="0" marL="0">
              <a:lnSpc>
                <a:spcPts val="4000"/>
              </a:lnSpc>
              <a:buNone/>
            </a:pPr>
            <a:r>
              <a:rPr lang="en-US" sz="3200" dirty="0">
                <a:solidFill>
                  <a:srgbClr val="371A2D"/>
                </a:solidFill>
                <a:latin typeface="Noto Serif HK Semi Bold" pitchFamily="34" charset="0"/>
                <a:ea typeface="Noto Serif HK Semi Bold" pitchFamily="34" charset="-122"/>
                <a:cs typeface="Noto Serif HK Semi Bold" pitchFamily="34" charset="-120"/>
              </a:rPr>
              <a:t>Seller Performance and Detailed Sales Breakdown</a:t>
            </a:r>
            <a:endParaRPr lang="en-US" sz="3200" dirty="0"/>
          </a:p>
        </p:txBody>
      </p:sp>
      <p:pic>
        <p:nvPicPr>
          <p:cNvPr id="3" name="Image 0" descr="preencoded.png">    </p:cNvPr>
          <p:cNvPicPr>
            <a:picLocks noChangeAspect="1"/>
          </p:cNvPicPr>
          <p:nvPr/>
        </p:nvPicPr>
        <p:blipFill>
          <a:blip r:embed="rId1"/>
          <a:stretch>
            <a:fillRect/>
          </a:stretch>
        </p:blipFill>
        <p:spPr>
          <a:xfrm>
            <a:off x="609362" y="1860352"/>
            <a:ext cx="6493431" cy="3636288"/>
          </a:xfrm>
          <a:prstGeom prst="rect">
            <a:avLst/>
          </a:prstGeom>
        </p:spPr>
      </p:pic>
      <p:sp>
        <p:nvSpPr>
          <p:cNvPr id="4" name="Text 1"/>
          <p:cNvSpPr/>
          <p:nvPr/>
        </p:nvSpPr>
        <p:spPr>
          <a:xfrm>
            <a:off x="609362" y="5692497"/>
            <a:ext cx="6493431" cy="835819"/>
          </a:xfrm>
          <a:prstGeom prst="rect">
            <a:avLst/>
          </a:prstGeom>
          <a:noFill/>
          <a:ln/>
        </p:spPr>
        <p:txBody>
          <a:bodyPr wrap="square" lIns="0" tIns="0" rIns="0" bIns="0" rtlCol="0" anchor="t"/>
          <a:lstStyle/>
          <a:p>
            <a:pPr algn="l" indent="0" marL="0">
              <a:lnSpc>
                <a:spcPts val="2150"/>
              </a:lnSpc>
              <a:buNone/>
            </a:pPr>
            <a:r>
              <a:rPr lang="en-US" sz="1350" dirty="0">
                <a:solidFill>
                  <a:srgbClr val="432338"/>
                </a:solidFill>
                <a:latin typeface="Source Sans 3" pitchFamily="34" charset="0"/>
                <a:ea typeface="Source Sans 3" pitchFamily="34" charset="-122"/>
                <a:cs typeface="Source Sans 3" pitchFamily="34" charset="-120"/>
              </a:rPr>
              <a:t>The bar chart compares sellers based on their total sales value, showing that "mianad i..." and "nissan i..." are the top performers. This indicates sales concentration among a few key sellers, which might warrant further analysis into their strategies.</a:t>
            </a:r>
            <a:endParaRPr lang="en-US" sz="1350" dirty="0"/>
          </a:p>
        </p:txBody>
      </p:sp>
      <p:sp>
        <p:nvSpPr>
          <p:cNvPr id="5" name="Text 2"/>
          <p:cNvSpPr/>
          <p:nvPr/>
        </p:nvSpPr>
        <p:spPr>
          <a:xfrm>
            <a:off x="7535228" y="1821180"/>
            <a:ext cx="6493431" cy="278606"/>
          </a:xfrm>
          <a:prstGeom prst="rect">
            <a:avLst/>
          </a:prstGeom>
          <a:noFill/>
          <a:ln/>
        </p:spPr>
        <p:txBody>
          <a:bodyPr wrap="none" lIns="0" tIns="0" rIns="0" bIns="0" rtlCol="0" anchor="t"/>
          <a:lstStyle/>
          <a:p>
            <a:pPr algn="l" indent="0" marL="0">
              <a:lnSpc>
                <a:spcPts val="2150"/>
              </a:lnSpc>
              <a:buNone/>
            </a:pPr>
            <a:r>
              <a:rPr lang="en-US" sz="1350" b="1" dirty="0">
                <a:solidFill>
                  <a:srgbClr val="432338"/>
                </a:solidFill>
                <a:latin typeface="Source Sans 3" pitchFamily="34" charset="0"/>
                <a:ea typeface="Source Sans 3" pitchFamily="34" charset="-122"/>
                <a:cs typeface="Source Sans 3" pitchFamily="34" charset="-120"/>
              </a:rPr>
              <a:t>Total Sales Across All Categories:</a:t>
            </a:r>
            <a:pPr algn="l" indent="0" marL="0">
              <a:lnSpc>
                <a:spcPts val="2150"/>
              </a:lnSpc>
              <a:buNone/>
            </a:pPr>
            <a:r>
              <a:rPr lang="en-US" sz="1350" dirty="0">
                <a:solidFill>
                  <a:srgbClr val="432338"/>
                </a:solidFill>
                <a:latin typeface="Source Sans 3" pitchFamily="34" charset="0"/>
                <a:ea typeface="Source Sans 3" pitchFamily="34" charset="-122"/>
                <a:cs typeface="Source Sans 3" pitchFamily="34" charset="-120"/>
              </a:rPr>
              <a:t> ₹20,419,202</a:t>
            </a:r>
            <a:endParaRPr lang="en-US" sz="1350" dirty="0"/>
          </a:p>
        </p:txBody>
      </p:sp>
      <p:sp>
        <p:nvSpPr>
          <p:cNvPr id="6" name="Text 3"/>
          <p:cNvSpPr/>
          <p:nvPr/>
        </p:nvSpPr>
        <p:spPr>
          <a:xfrm>
            <a:off x="7535228" y="2256473"/>
            <a:ext cx="6493431" cy="835819"/>
          </a:xfrm>
          <a:prstGeom prst="rect">
            <a:avLst/>
          </a:prstGeom>
          <a:noFill/>
          <a:ln/>
        </p:spPr>
        <p:txBody>
          <a:bodyPr wrap="square" lIns="0" tIns="0" rIns="0" bIns="0" rtlCol="0" anchor="t"/>
          <a:lstStyle/>
          <a:p>
            <a:pPr algn="l" indent="0" marL="0">
              <a:lnSpc>
                <a:spcPts val="2150"/>
              </a:lnSpc>
              <a:buNone/>
            </a:pPr>
            <a:r>
              <a:rPr lang="en-US" sz="1350" dirty="0">
                <a:solidFill>
                  <a:srgbClr val="432338"/>
                </a:solidFill>
                <a:latin typeface="Source Sans 3" pitchFamily="34" charset="0"/>
                <a:ea typeface="Source Sans 3" pitchFamily="34" charset="-122"/>
                <a:cs typeface="Source Sans 3" pitchFamily="34" charset="-120"/>
              </a:rPr>
              <a:t>The table provides a detailed breakdown of selling prices for each car make by year, allowing for granular analysis of performance metrics and identification of specific trends within segments.</a:t>
            </a:r>
            <a:endParaRPr lang="en-US" sz="1350" dirty="0"/>
          </a:p>
        </p:txBody>
      </p:sp>
      <p:sp>
        <p:nvSpPr>
          <p:cNvPr id="7" name="Shape 4"/>
          <p:cNvSpPr/>
          <p:nvPr/>
        </p:nvSpPr>
        <p:spPr>
          <a:xfrm>
            <a:off x="7535228" y="3288149"/>
            <a:ext cx="6493431" cy="2861786"/>
          </a:xfrm>
          <a:prstGeom prst="roundRect">
            <a:avLst>
              <a:gd name="adj" fmla="val 2556"/>
            </a:avLst>
          </a:prstGeom>
          <a:noFill/>
          <a:ln w="7620">
            <a:solidFill>
              <a:srgbClr val="000000">
                <a:alpha val="8000"/>
              </a:srgbClr>
            </a:solidFill>
            <a:prstDash val="solid"/>
          </a:ln>
        </p:spPr>
      </p:sp>
      <p:sp>
        <p:nvSpPr>
          <p:cNvPr id="8" name="Shape 5"/>
          <p:cNvSpPr/>
          <p:nvPr/>
        </p:nvSpPr>
        <p:spPr>
          <a:xfrm>
            <a:off x="7542848" y="3295769"/>
            <a:ext cx="6478191" cy="781288"/>
          </a:xfrm>
          <a:prstGeom prst="rect">
            <a:avLst/>
          </a:prstGeom>
          <a:solidFill>
            <a:srgbClr val="FFFFFF">
              <a:alpha val="4000"/>
            </a:srgbClr>
          </a:solidFill>
          <a:ln/>
        </p:spPr>
      </p:sp>
      <p:sp>
        <p:nvSpPr>
          <p:cNvPr id="9" name="Text 6"/>
          <p:cNvSpPr/>
          <p:nvPr/>
        </p:nvSpPr>
        <p:spPr>
          <a:xfrm>
            <a:off x="7717155" y="3407807"/>
            <a:ext cx="1267539" cy="278606"/>
          </a:xfrm>
          <a:prstGeom prst="rect">
            <a:avLst/>
          </a:prstGeom>
          <a:noFill/>
          <a:ln/>
        </p:spPr>
        <p:txBody>
          <a:bodyPr wrap="none" lIns="0" tIns="0" rIns="0" bIns="0" rtlCol="0" anchor="t"/>
          <a:lstStyle/>
          <a:p>
            <a:pPr algn="l" indent="0" marL="0">
              <a:lnSpc>
                <a:spcPts val="2150"/>
              </a:lnSpc>
              <a:buNone/>
            </a:pPr>
            <a:r>
              <a:rPr lang="en-US" sz="1350" b="1" dirty="0">
                <a:solidFill>
                  <a:srgbClr val="432338"/>
                </a:solidFill>
                <a:latin typeface="Source Sans 3" pitchFamily="34" charset="0"/>
                <a:ea typeface="Source Sans 3" pitchFamily="34" charset="-122"/>
                <a:cs typeface="Source Sans 3" pitchFamily="34" charset="-120"/>
              </a:rPr>
              <a:t>Year</a:t>
            </a:r>
            <a:endParaRPr lang="en-US" sz="1350" dirty="0"/>
          </a:p>
        </p:txBody>
      </p:sp>
      <p:sp>
        <p:nvSpPr>
          <p:cNvPr id="10" name="Text 7"/>
          <p:cNvSpPr/>
          <p:nvPr/>
        </p:nvSpPr>
        <p:spPr>
          <a:xfrm>
            <a:off x="9340453" y="3407807"/>
            <a:ext cx="1263729" cy="278606"/>
          </a:xfrm>
          <a:prstGeom prst="rect">
            <a:avLst/>
          </a:prstGeom>
          <a:noFill/>
          <a:ln/>
        </p:spPr>
        <p:txBody>
          <a:bodyPr wrap="none" lIns="0" tIns="0" rIns="0" bIns="0" rtlCol="0" anchor="t"/>
          <a:lstStyle/>
          <a:p>
            <a:pPr algn="l" indent="0" marL="0">
              <a:lnSpc>
                <a:spcPts val="2150"/>
              </a:lnSpc>
              <a:buNone/>
            </a:pPr>
            <a:r>
              <a:rPr lang="en-US" sz="1350" b="1" dirty="0">
                <a:solidFill>
                  <a:srgbClr val="432338"/>
                </a:solidFill>
                <a:latin typeface="Source Sans 3" pitchFamily="34" charset="0"/>
                <a:ea typeface="Source Sans 3" pitchFamily="34" charset="-122"/>
                <a:cs typeface="Source Sans 3" pitchFamily="34" charset="-120"/>
              </a:rPr>
              <a:t>Make</a:t>
            </a:r>
            <a:endParaRPr lang="en-US" sz="1350" dirty="0"/>
          </a:p>
        </p:txBody>
      </p:sp>
      <p:sp>
        <p:nvSpPr>
          <p:cNvPr id="11" name="Text 8"/>
          <p:cNvSpPr/>
          <p:nvPr/>
        </p:nvSpPr>
        <p:spPr>
          <a:xfrm>
            <a:off x="10959941" y="3407807"/>
            <a:ext cx="1263729" cy="278606"/>
          </a:xfrm>
          <a:prstGeom prst="rect">
            <a:avLst/>
          </a:prstGeom>
          <a:noFill/>
          <a:ln/>
        </p:spPr>
        <p:txBody>
          <a:bodyPr wrap="none" lIns="0" tIns="0" rIns="0" bIns="0" rtlCol="0" anchor="t"/>
          <a:lstStyle/>
          <a:p>
            <a:pPr algn="l" indent="0" marL="0">
              <a:lnSpc>
                <a:spcPts val="2150"/>
              </a:lnSpc>
              <a:buNone/>
            </a:pPr>
            <a:r>
              <a:rPr lang="en-US" sz="1350" b="1" dirty="0">
                <a:solidFill>
                  <a:srgbClr val="432338"/>
                </a:solidFill>
                <a:latin typeface="Source Sans 3" pitchFamily="34" charset="0"/>
                <a:ea typeface="Source Sans 3" pitchFamily="34" charset="-122"/>
                <a:cs typeface="Source Sans 3" pitchFamily="34" charset="-120"/>
              </a:rPr>
              <a:t>Selling Price</a:t>
            </a:r>
            <a:endParaRPr lang="en-US" sz="1350" dirty="0"/>
          </a:p>
        </p:txBody>
      </p:sp>
      <p:sp>
        <p:nvSpPr>
          <p:cNvPr id="12" name="Text 9"/>
          <p:cNvSpPr/>
          <p:nvPr/>
        </p:nvSpPr>
        <p:spPr>
          <a:xfrm>
            <a:off x="12579429" y="3407807"/>
            <a:ext cx="1267539" cy="557213"/>
          </a:xfrm>
          <a:prstGeom prst="rect">
            <a:avLst/>
          </a:prstGeom>
          <a:noFill/>
          <a:ln/>
        </p:spPr>
        <p:txBody>
          <a:bodyPr wrap="square" lIns="0" tIns="0" rIns="0" bIns="0" rtlCol="0" anchor="t"/>
          <a:lstStyle/>
          <a:p>
            <a:pPr algn="l" indent="0" marL="0">
              <a:lnSpc>
                <a:spcPts val="2150"/>
              </a:lnSpc>
              <a:buNone/>
            </a:pPr>
            <a:r>
              <a:rPr lang="en-US" sz="1350" b="1" dirty="0">
                <a:solidFill>
                  <a:srgbClr val="432338"/>
                </a:solidFill>
                <a:latin typeface="Source Sans 3" pitchFamily="34" charset="0"/>
                <a:ea typeface="Source Sans 3" pitchFamily="34" charset="-122"/>
                <a:cs typeface="Source Sans 3" pitchFamily="34" charset="-120"/>
              </a:rPr>
              <a:t>Interactive Features</a:t>
            </a:r>
            <a:endParaRPr lang="en-US" sz="1350" dirty="0"/>
          </a:p>
        </p:txBody>
      </p:sp>
      <p:sp>
        <p:nvSpPr>
          <p:cNvPr id="13" name="Shape 10"/>
          <p:cNvSpPr/>
          <p:nvPr/>
        </p:nvSpPr>
        <p:spPr>
          <a:xfrm>
            <a:off x="7542848" y="4077057"/>
            <a:ext cx="6478191" cy="781288"/>
          </a:xfrm>
          <a:prstGeom prst="rect">
            <a:avLst/>
          </a:prstGeom>
          <a:solidFill>
            <a:srgbClr val="000000">
              <a:alpha val="4000"/>
            </a:srgbClr>
          </a:solidFill>
          <a:ln/>
        </p:spPr>
      </p:sp>
      <p:sp>
        <p:nvSpPr>
          <p:cNvPr id="14" name="Text 11"/>
          <p:cNvSpPr/>
          <p:nvPr/>
        </p:nvSpPr>
        <p:spPr>
          <a:xfrm>
            <a:off x="7717155" y="4189095"/>
            <a:ext cx="1267539" cy="278606"/>
          </a:xfrm>
          <a:prstGeom prst="rect">
            <a:avLst/>
          </a:prstGeom>
          <a:noFill/>
          <a:ln/>
        </p:spPr>
        <p:txBody>
          <a:bodyPr wrap="none" lIns="0" tIns="0" rIns="0" bIns="0" rtlCol="0" anchor="t"/>
          <a:lstStyle/>
          <a:p>
            <a:pPr algn="l" indent="0" marL="0">
              <a:lnSpc>
                <a:spcPts val="2150"/>
              </a:lnSpc>
              <a:buNone/>
            </a:pPr>
            <a:r>
              <a:rPr lang="en-US" sz="1350" dirty="0">
                <a:solidFill>
                  <a:srgbClr val="432338"/>
                </a:solidFill>
                <a:latin typeface="Source Sans 3" pitchFamily="34" charset="0"/>
                <a:ea typeface="Source Sans 3" pitchFamily="34" charset="-122"/>
                <a:cs typeface="Source Sans 3" pitchFamily="34" charset="-120"/>
              </a:rPr>
              <a:t>2013</a:t>
            </a:r>
            <a:endParaRPr lang="en-US" sz="1350" dirty="0"/>
          </a:p>
        </p:txBody>
      </p:sp>
      <p:sp>
        <p:nvSpPr>
          <p:cNvPr id="15" name="Text 12"/>
          <p:cNvSpPr/>
          <p:nvPr/>
        </p:nvSpPr>
        <p:spPr>
          <a:xfrm>
            <a:off x="9340453" y="4189095"/>
            <a:ext cx="1263729" cy="278606"/>
          </a:xfrm>
          <a:prstGeom prst="rect">
            <a:avLst/>
          </a:prstGeom>
          <a:noFill/>
          <a:ln/>
        </p:spPr>
        <p:txBody>
          <a:bodyPr wrap="none" lIns="0" tIns="0" rIns="0" bIns="0" rtlCol="0" anchor="t"/>
          <a:lstStyle/>
          <a:p>
            <a:pPr algn="l" indent="0" marL="0">
              <a:lnSpc>
                <a:spcPts val="2150"/>
              </a:lnSpc>
              <a:buNone/>
            </a:pPr>
            <a:r>
              <a:rPr lang="en-US" sz="1350" dirty="0">
                <a:solidFill>
                  <a:srgbClr val="432338"/>
                </a:solidFill>
                <a:latin typeface="Source Sans 3" pitchFamily="34" charset="0"/>
                <a:ea typeface="Source Sans 3" pitchFamily="34" charset="-122"/>
                <a:cs typeface="Source Sans 3" pitchFamily="34" charset="-120"/>
              </a:rPr>
              <a:t>BMW</a:t>
            </a:r>
            <a:endParaRPr lang="en-US" sz="1350" dirty="0"/>
          </a:p>
        </p:txBody>
      </p:sp>
      <p:sp>
        <p:nvSpPr>
          <p:cNvPr id="16" name="Text 13"/>
          <p:cNvSpPr/>
          <p:nvPr/>
        </p:nvSpPr>
        <p:spPr>
          <a:xfrm>
            <a:off x="10959941" y="4189095"/>
            <a:ext cx="1263729" cy="278606"/>
          </a:xfrm>
          <a:prstGeom prst="rect">
            <a:avLst/>
          </a:prstGeom>
          <a:noFill/>
          <a:ln/>
        </p:spPr>
        <p:txBody>
          <a:bodyPr wrap="none" lIns="0" tIns="0" rIns="0" bIns="0" rtlCol="0" anchor="t"/>
          <a:lstStyle/>
          <a:p>
            <a:pPr algn="l" indent="0" marL="0">
              <a:lnSpc>
                <a:spcPts val="2150"/>
              </a:lnSpc>
              <a:buNone/>
            </a:pPr>
            <a:r>
              <a:rPr lang="en-US" sz="1350" dirty="0">
                <a:solidFill>
                  <a:srgbClr val="432338"/>
                </a:solidFill>
                <a:latin typeface="Source Sans 3" pitchFamily="34" charset="0"/>
                <a:ea typeface="Source Sans 3" pitchFamily="34" charset="-122"/>
                <a:cs typeface="Source Sans 3" pitchFamily="34" charset="-120"/>
              </a:rPr>
              <a:t>₹1,250,000</a:t>
            </a:r>
            <a:endParaRPr lang="en-US" sz="1350" dirty="0"/>
          </a:p>
        </p:txBody>
      </p:sp>
      <p:sp>
        <p:nvSpPr>
          <p:cNvPr id="17" name="Text 14"/>
          <p:cNvSpPr/>
          <p:nvPr/>
        </p:nvSpPr>
        <p:spPr>
          <a:xfrm>
            <a:off x="12579429" y="4189095"/>
            <a:ext cx="1267539" cy="557213"/>
          </a:xfrm>
          <a:prstGeom prst="rect">
            <a:avLst/>
          </a:prstGeom>
          <a:noFill/>
          <a:ln/>
        </p:spPr>
        <p:txBody>
          <a:bodyPr wrap="square" lIns="0" tIns="0" rIns="0" bIns="0" rtlCol="0" anchor="t"/>
          <a:lstStyle/>
          <a:p>
            <a:pPr algn="l" indent="0" marL="0">
              <a:lnSpc>
                <a:spcPts val="2150"/>
              </a:lnSpc>
              <a:buNone/>
            </a:pPr>
            <a:r>
              <a:rPr lang="en-US" sz="1350" dirty="0">
                <a:solidFill>
                  <a:srgbClr val="432338"/>
                </a:solidFill>
                <a:latin typeface="Source Sans 3" pitchFamily="34" charset="0"/>
                <a:ea typeface="Source Sans 3" pitchFamily="34" charset="-122"/>
                <a:cs typeface="Source Sans 3" pitchFamily="34" charset="-120"/>
              </a:rPr>
              <a:t>Slicers: Year, Make, Seller</a:t>
            </a:r>
            <a:endParaRPr lang="en-US" sz="1350" dirty="0"/>
          </a:p>
        </p:txBody>
      </p:sp>
      <p:sp>
        <p:nvSpPr>
          <p:cNvPr id="18" name="Shape 15"/>
          <p:cNvSpPr/>
          <p:nvPr/>
        </p:nvSpPr>
        <p:spPr>
          <a:xfrm>
            <a:off x="7542848" y="4858345"/>
            <a:ext cx="6478191" cy="781288"/>
          </a:xfrm>
          <a:prstGeom prst="rect">
            <a:avLst/>
          </a:prstGeom>
          <a:solidFill>
            <a:srgbClr val="FFFFFF">
              <a:alpha val="4000"/>
            </a:srgbClr>
          </a:solidFill>
          <a:ln/>
        </p:spPr>
      </p:sp>
      <p:sp>
        <p:nvSpPr>
          <p:cNvPr id="19" name="Text 16"/>
          <p:cNvSpPr/>
          <p:nvPr/>
        </p:nvSpPr>
        <p:spPr>
          <a:xfrm>
            <a:off x="7717155" y="4970383"/>
            <a:ext cx="1267539" cy="278606"/>
          </a:xfrm>
          <a:prstGeom prst="rect">
            <a:avLst/>
          </a:prstGeom>
          <a:noFill/>
          <a:ln/>
        </p:spPr>
        <p:txBody>
          <a:bodyPr wrap="none" lIns="0" tIns="0" rIns="0" bIns="0" rtlCol="0" anchor="t"/>
          <a:lstStyle/>
          <a:p>
            <a:pPr algn="l" indent="0" marL="0">
              <a:lnSpc>
                <a:spcPts val="2150"/>
              </a:lnSpc>
              <a:buNone/>
            </a:pPr>
            <a:r>
              <a:rPr lang="en-US" sz="1350" dirty="0">
                <a:solidFill>
                  <a:srgbClr val="432338"/>
                </a:solidFill>
                <a:latin typeface="Source Sans 3" pitchFamily="34" charset="0"/>
                <a:ea typeface="Source Sans 3" pitchFamily="34" charset="-122"/>
                <a:cs typeface="Source Sans 3" pitchFamily="34" charset="-120"/>
              </a:rPr>
              <a:t>2014</a:t>
            </a:r>
            <a:endParaRPr lang="en-US" sz="1350" dirty="0"/>
          </a:p>
        </p:txBody>
      </p:sp>
      <p:sp>
        <p:nvSpPr>
          <p:cNvPr id="20" name="Text 17"/>
          <p:cNvSpPr/>
          <p:nvPr/>
        </p:nvSpPr>
        <p:spPr>
          <a:xfrm>
            <a:off x="9340453" y="4970383"/>
            <a:ext cx="1263729" cy="278606"/>
          </a:xfrm>
          <a:prstGeom prst="rect">
            <a:avLst/>
          </a:prstGeom>
          <a:noFill/>
          <a:ln/>
        </p:spPr>
        <p:txBody>
          <a:bodyPr wrap="none" lIns="0" tIns="0" rIns="0" bIns="0" rtlCol="0" anchor="t"/>
          <a:lstStyle/>
          <a:p>
            <a:pPr algn="l" indent="0" marL="0">
              <a:lnSpc>
                <a:spcPts val="2150"/>
              </a:lnSpc>
              <a:buNone/>
            </a:pPr>
            <a:r>
              <a:rPr lang="en-US" sz="1350" dirty="0">
                <a:solidFill>
                  <a:srgbClr val="432338"/>
                </a:solidFill>
                <a:latin typeface="Source Sans 3" pitchFamily="34" charset="0"/>
                <a:ea typeface="Source Sans 3" pitchFamily="34" charset="-122"/>
                <a:cs typeface="Source Sans 3" pitchFamily="34" charset="-120"/>
              </a:rPr>
              <a:t>Infiniti</a:t>
            </a:r>
            <a:endParaRPr lang="en-US" sz="1350" dirty="0"/>
          </a:p>
        </p:txBody>
      </p:sp>
      <p:sp>
        <p:nvSpPr>
          <p:cNvPr id="21" name="Text 18"/>
          <p:cNvSpPr/>
          <p:nvPr/>
        </p:nvSpPr>
        <p:spPr>
          <a:xfrm>
            <a:off x="10959941" y="4970383"/>
            <a:ext cx="1263729" cy="278606"/>
          </a:xfrm>
          <a:prstGeom prst="rect">
            <a:avLst/>
          </a:prstGeom>
          <a:noFill/>
          <a:ln/>
        </p:spPr>
        <p:txBody>
          <a:bodyPr wrap="none" lIns="0" tIns="0" rIns="0" bIns="0" rtlCol="0" anchor="t"/>
          <a:lstStyle/>
          <a:p>
            <a:pPr algn="l" indent="0" marL="0">
              <a:lnSpc>
                <a:spcPts val="2150"/>
              </a:lnSpc>
              <a:buNone/>
            </a:pPr>
            <a:r>
              <a:rPr lang="en-US" sz="1350" dirty="0">
                <a:solidFill>
                  <a:srgbClr val="432338"/>
                </a:solidFill>
                <a:latin typeface="Source Sans 3" pitchFamily="34" charset="0"/>
                <a:ea typeface="Source Sans 3" pitchFamily="34" charset="-122"/>
                <a:cs typeface="Source Sans 3" pitchFamily="34" charset="-120"/>
              </a:rPr>
              <a:t>₹900,000</a:t>
            </a:r>
            <a:endParaRPr lang="en-US" sz="1350" dirty="0"/>
          </a:p>
        </p:txBody>
      </p:sp>
      <p:sp>
        <p:nvSpPr>
          <p:cNvPr id="22" name="Text 19"/>
          <p:cNvSpPr/>
          <p:nvPr/>
        </p:nvSpPr>
        <p:spPr>
          <a:xfrm>
            <a:off x="12579429" y="4970383"/>
            <a:ext cx="1267539" cy="557213"/>
          </a:xfrm>
          <a:prstGeom prst="rect">
            <a:avLst/>
          </a:prstGeom>
          <a:noFill/>
          <a:ln/>
        </p:spPr>
        <p:txBody>
          <a:bodyPr wrap="square" lIns="0" tIns="0" rIns="0" bIns="0" rtlCol="0" anchor="t"/>
          <a:lstStyle/>
          <a:p>
            <a:pPr algn="l" indent="0" marL="0">
              <a:lnSpc>
                <a:spcPts val="2150"/>
              </a:lnSpc>
              <a:buNone/>
            </a:pPr>
            <a:r>
              <a:rPr lang="en-US" sz="1350" dirty="0">
                <a:solidFill>
                  <a:srgbClr val="432338"/>
                </a:solidFill>
                <a:latin typeface="Source Sans 3" pitchFamily="34" charset="0"/>
                <a:ea typeface="Source Sans 3" pitchFamily="34" charset="-122"/>
                <a:cs typeface="Source Sans 3" pitchFamily="34" charset="-120"/>
              </a:rPr>
              <a:t>Drill-down capabilities</a:t>
            </a:r>
            <a:endParaRPr lang="en-US" sz="1350" dirty="0"/>
          </a:p>
        </p:txBody>
      </p:sp>
      <p:sp>
        <p:nvSpPr>
          <p:cNvPr id="23" name="Shape 20"/>
          <p:cNvSpPr/>
          <p:nvPr/>
        </p:nvSpPr>
        <p:spPr>
          <a:xfrm>
            <a:off x="7542848" y="5639633"/>
            <a:ext cx="6478191" cy="502682"/>
          </a:xfrm>
          <a:prstGeom prst="rect">
            <a:avLst/>
          </a:prstGeom>
          <a:solidFill>
            <a:srgbClr val="000000">
              <a:alpha val="4000"/>
            </a:srgbClr>
          </a:solidFill>
          <a:ln/>
        </p:spPr>
      </p:sp>
      <p:sp>
        <p:nvSpPr>
          <p:cNvPr id="24" name="Text 21"/>
          <p:cNvSpPr/>
          <p:nvPr/>
        </p:nvSpPr>
        <p:spPr>
          <a:xfrm>
            <a:off x="7717155" y="5751671"/>
            <a:ext cx="1267539" cy="278606"/>
          </a:xfrm>
          <a:prstGeom prst="rect">
            <a:avLst/>
          </a:prstGeom>
          <a:noFill/>
          <a:ln/>
        </p:spPr>
        <p:txBody>
          <a:bodyPr wrap="none" lIns="0" tIns="0" rIns="0" bIns="0" rtlCol="0" anchor="t"/>
          <a:lstStyle/>
          <a:p>
            <a:pPr algn="l" indent="0" marL="0">
              <a:lnSpc>
                <a:spcPts val="2150"/>
              </a:lnSpc>
              <a:buNone/>
            </a:pPr>
            <a:r>
              <a:rPr lang="en-US" sz="1350" dirty="0">
                <a:solidFill>
                  <a:srgbClr val="432338"/>
                </a:solidFill>
                <a:latin typeface="Source Sans 3" pitchFamily="34" charset="0"/>
                <a:ea typeface="Source Sans 3" pitchFamily="34" charset="-122"/>
                <a:cs typeface="Source Sans 3" pitchFamily="34" charset="-120"/>
              </a:rPr>
              <a:t>2015</a:t>
            </a:r>
            <a:endParaRPr lang="en-US" sz="1350" dirty="0"/>
          </a:p>
        </p:txBody>
      </p:sp>
      <p:sp>
        <p:nvSpPr>
          <p:cNvPr id="25" name="Text 22"/>
          <p:cNvSpPr/>
          <p:nvPr/>
        </p:nvSpPr>
        <p:spPr>
          <a:xfrm>
            <a:off x="9340453" y="5751671"/>
            <a:ext cx="1263729" cy="278606"/>
          </a:xfrm>
          <a:prstGeom prst="rect">
            <a:avLst/>
          </a:prstGeom>
          <a:noFill/>
          <a:ln/>
        </p:spPr>
        <p:txBody>
          <a:bodyPr wrap="none" lIns="0" tIns="0" rIns="0" bIns="0" rtlCol="0" anchor="t"/>
          <a:lstStyle/>
          <a:p>
            <a:pPr algn="l" indent="0" marL="0">
              <a:lnSpc>
                <a:spcPts val="2150"/>
              </a:lnSpc>
              <a:buNone/>
            </a:pPr>
            <a:r>
              <a:rPr lang="en-US" sz="1350" dirty="0">
                <a:solidFill>
                  <a:srgbClr val="432338"/>
                </a:solidFill>
                <a:latin typeface="Source Sans 3" pitchFamily="34" charset="0"/>
                <a:ea typeface="Source Sans 3" pitchFamily="34" charset="-122"/>
                <a:cs typeface="Source Sans 3" pitchFamily="34" charset="-120"/>
              </a:rPr>
              <a:t>Nissan</a:t>
            </a:r>
            <a:endParaRPr lang="en-US" sz="1350" dirty="0"/>
          </a:p>
        </p:txBody>
      </p:sp>
      <p:sp>
        <p:nvSpPr>
          <p:cNvPr id="26" name="Text 23"/>
          <p:cNvSpPr/>
          <p:nvPr/>
        </p:nvSpPr>
        <p:spPr>
          <a:xfrm>
            <a:off x="10959941" y="5751671"/>
            <a:ext cx="1263729" cy="278606"/>
          </a:xfrm>
          <a:prstGeom prst="rect">
            <a:avLst/>
          </a:prstGeom>
          <a:noFill/>
          <a:ln/>
        </p:spPr>
        <p:txBody>
          <a:bodyPr wrap="none" lIns="0" tIns="0" rIns="0" bIns="0" rtlCol="0" anchor="t"/>
          <a:lstStyle/>
          <a:p>
            <a:pPr algn="l" indent="0" marL="0">
              <a:lnSpc>
                <a:spcPts val="2150"/>
              </a:lnSpc>
              <a:buNone/>
            </a:pPr>
            <a:r>
              <a:rPr lang="en-US" sz="1350" dirty="0">
                <a:solidFill>
                  <a:srgbClr val="432338"/>
                </a:solidFill>
                <a:latin typeface="Source Sans 3" pitchFamily="34" charset="0"/>
                <a:ea typeface="Source Sans 3" pitchFamily="34" charset="-122"/>
                <a:cs typeface="Source Sans 3" pitchFamily="34" charset="-120"/>
              </a:rPr>
              <a:t>₹750,000</a:t>
            </a:r>
            <a:endParaRPr lang="en-US" sz="1350" dirty="0"/>
          </a:p>
        </p:txBody>
      </p:sp>
      <p:sp>
        <p:nvSpPr>
          <p:cNvPr id="27" name="Text 24"/>
          <p:cNvSpPr/>
          <p:nvPr/>
        </p:nvSpPr>
        <p:spPr>
          <a:xfrm>
            <a:off x="12579429" y="5751671"/>
            <a:ext cx="1267539" cy="278606"/>
          </a:xfrm>
          <a:prstGeom prst="rect">
            <a:avLst/>
          </a:prstGeom>
          <a:noFill/>
          <a:ln/>
        </p:spPr>
        <p:txBody>
          <a:bodyPr wrap="none" lIns="0" tIns="0" rIns="0" bIns="0" rtlCol="0" anchor="t"/>
          <a:lstStyle/>
          <a:p>
            <a:pPr algn="l" indent="0" marL="0">
              <a:lnSpc>
                <a:spcPts val="2150"/>
              </a:lnSpc>
              <a:buNone/>
            </a:pPr>
            <a:r>
              <a:rPr lang="en-US" sz="1350" dirty="0">
                <a:solidFill>
                  <a:srgbClr val="432338"/>
                </a:solidFill>
                <a:latin typeface="Source Sans 3" pitchFamily="34" charset="0"/>
                <a:ea typeface="Source Sans 3" pitchFamily="34" charset="-122"/>
                <a:cs typeface="Source Sans 3" pitchFamily="34" charset="-120"/>
              </a:rPr>
              <a:t>Dynamic filtering</a:t>
            </a:r>
            <a:endParaRPr lang="en-US" sz="1350" dirty="0"/>
          </a:p>
        </p:txBody>
      </p:sp>
      <p:sp>
        <p:nvSpPr>
          <p:cNvPr id="28" name="Text 25"/>
          <p:cNvSpPr/>
          <p:nvPr/>
        </p:nvSpPr>
        <p:spPr>
          <a:xfrm>
            <a:off x="7535228" y="6345793"/>
            <a:ext cx="6493431" cy="835819"/>
          </a:xfrm>
          <a:prstGeom prst="rect">
            <a:avLst/>
          </a:prstGeom>
          <a:noFill/>
          <a:ln/>
        </p:spPr>
        <p:txBody>
          <a:bodyPr wrap="square" lIns="0" tIns="0" rIns="0" bIns="0" rtlCol="0" anchor="t"/>
          <a:lstStyle/>
          <a:p>
            <a:pPr algn="l" indent="0" marL="0">
              <a:lnSpc>
                <a:spcPts val="2150"/>
              </a:lnSpc>
              <a:buNone/>
            </a:pPr>
            <a:r>
              <a:rPr lang="en-US" sz="1350" dirty="0">
                <a:solidFill>
                  <a:srgbClr val="432338"/>
                </a:solidFill>
                <a:latin typeface="Source Sans 3" pitchFamily="34" charset="0"/>
                <a:ea typeface="Source Sans 3" pitchFamily="34" charset="-122"/>
                <a:cs typeface="Source Sans 3" pitchFamily="34" charset="-120"/>
              </a:rPr>
              <a:t>The dashboard includes interactive slicers that enable users to filter data by Year, Make, and Seller, allowing for dynamic exploration and deeper insights into specific data views. This enhances user flexibility and supports targeted decision-making.</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767251" y="569952"/>
            <a:ext cx="9095780" cy="609600"/>
          </a:xfrm>
          <a:prstGeom prst="rect">
            <a:avLst/>
          </a:prstGeom>
          <a:noFill/>
          <a:ln/>
        </p:spPr>
        <p:txBody>
          <a:bodyPr wrap="none" lIns="0" tIns="0" rIns="0" bIns="0" rtlCol="0" anchor="t"/>
          <a:lstStyle/>
          <a:p>
            <a:pPr algn="ctr" indent="0" marL="0">
              <a:lnSpc>
                <a:spcPts val="4800"/>
              </a:lnSpc>
              <a:buNone/>
            </a:pPr>
            <a:r>
              <a:rPr lang="en-US" sz="3800" dirty="0">
                <a:solidFill>
                  <a:srgbClr val="371A2D"/>
                </a:solidFill>
                <a:latin typeface="Noto Serif HK Semi Bold" pitchFamily="34" charset="0"/>
                <a:ea typeface="Noto Serif HK Semi Bold" pitchFamily="34" charset="-122"/>
                <a:cs typeface="Noto Serif HK Semi Bold" pitchFamily="34" charset="-120"/>
              </a:rPr>
              <a:t>Key Takeaways &amp; Strategic Next Steps</a:t>
            </a:r>
            <a:endParaRPr lang="en-US" sz="3800" dirty="0"/>
          </a:p>
        </p:txBody>
      </p:sp>
      <p:sp>
        <p:nvSpPr>
          <p:cNvPr id="3" name="Shape 1"/>
          <p:cNvSpPr/>
          <p:nvPr/>
        </p:nvSpPr>
        <p:spPr>
          <a:xfrm>
            <a:off x="725448" y="1904881"/>
            <a:ext cx="6486168" cy="2172057"/>
          </a:xfrm>
          <a:prstGeom prst="roundRect">
            <a:avLst>
              <a:gd name="adj" fmla="val 5052"/>
            </a:avLst>
          </a:prstGeom>
          <a:solidFill>
            <a:srgbClr val="FFFFFF">
              <a:alpha val="95000"/>
            </a:srgbClr>
          </a:solidFill>
          <a:ln/>
        </p:spPr>
      </p:sp>
      <p:sp>
        <p:nvSpPr>
          <p:cNvPr id="4" name="Shape 2"/>
          <p:cNvSpPr/>
          <p:nvPr/>
        </p:nvSpPr>
        <p:spPr>
          <a:xfrm>
            <a:off x="725448" y="1882021"/>
            <a:ext cx="6486168" cy="91440"/>
          </a:xfrm>
          <a:prstGeom prst="roundRect">
            <a:avLst>
              <a:gd name="adj" fmla="val 95204"/>
            </a:avLst>
          </a:prstGeom>
          <a:solidFill>
            <a:srgbClr val="E851B2"/>
          </a:solidFill>
          <a:ln/>
        </p:spPr>
      </p:sp>
      <p:sp>
        <p:nvSpPr>
          <p:cNvPr id="5" name="Shape 3"/>
          <p:cNvSpPr/>
          <p:nvPr/>
        </p:nvSpPr>
        <p:spPr>
          <a:xfrm>
            <a:off x="3657600" y="1594009"/>
            <a:ext cx="621744" cy="621744"/>
          </a:xfrm>
          <a:prstGeom prst="roundRect">
            <a:avLst>
              <a:gd name="adj" fmla="val 147070"/>
            </a:avLst>
          </a:prstGeom>
          <a:solidFill>
            <a:srgbClr val="E851B2"/>
          </a:solidFill>
          <a:ln/>
        </p:spPr>
      </p:sp>
      <p:sp>
        <p:nvSpPr>
          <p:cNvPr id="6" name="Text 4"/>
          <p:cNvSpPr/>
          <p:nvPr/>
        </p:nvSpPr>
        <p:spPr>
          <a:xfrm>
            <a:off x="3844052" y="1749385"/>
            <a:ext cx="248722" cy="310872"/>
          </a:xfrm>
          <a:prstGeom prst="rect">
            <a:avLst/>
          </a:prstGeom>
          <a:noFill/>
          <a:ln/>
        </p:spPr>
        <p:txBody>
          <a:bodyPr wrap="none" lIns="0" tIns="0" rIns="0" bIns="0" rtlCol="0" anchor="t"/>
          <a:lstStyle/>
          <a:p>
            <a:pPr algn="l" indent="0" marL="0">
              <a:lnSpc>
                <a:spcPts val="3100"/>
              </a:lnSpc>
              <a:buNone/>
            </a:pPr>
            <a:r>
              <a:rPr lang="en-US" sz="1950" dirty="0">
                <a:solidFill>
                  <a:srgbClr val="000000"/>
                </a:solidFill>
                <a:latin typeface="Noto Serif HK Semi Bold" pitchFamily="34" charset="0"/>
                <a:ea typeface="Noto Serif HK Semi Bold" pitchFamily="34" charset="-122"/>
                <a:cs typeface="Noto Serif HK Semi Bold" pitchFamily="34" charset="-120"/>
              </a:rPr>
              <a:t>1</a:t>
            </a:r>
            <a:endParaRPr lang="en-US" sz="1950" dirty="0"/>
          </a:p>
        </p:txBody>
      </p:sp>
      <p:sp>
        <p:nvSpPr>
          <p:cNvPr id="7" name="Text 5"/>
          <p:cNvSpPr/>
          <p:nvPr/>
        </p:nvSpPr>
        <p:spPr>
          <a:xfrm>
            <a:off x="955477" y="2423041"/>
            <a:ext cx="3188970" cy="304800"/>
          </a:xfrm>
          <a:prstGeom prst="rect">
            <a:avLst/>
          </a:prstGeom>
          <a:noFill/>
          <a:ln/>
        </p:spPr>
        <p:txBody>
          <a:bodyPr wrap="none" lIns="0" tIns="0" rIns="0" bIns="0" rtlCol="0" anchor="t"/>
          <a:lstStyle/>
          <a:p>
            <a:pPr algn="l" indent="0" marL="0">
              <a:lnSpc>
                <a:spcPts val="24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BMW's Market Leadership</a:t>
            </a:r>
            <a:endParaRPr lang="en-US" sz="1900" dirty="0"/>
          </a:p>
        </p:txBody>
      </p:sp>
      <p:sp>
        <p:nvSpPr>
          <p:cNvPr id="8" name="Text 6"/>
          <p:cNvSpPr/>
          <p:nvPr/>
        </p:nvSpPr>
        <p:spPr>
          <a:xfrm>
            <a:off x="955477" y="2852142"/>
            <a:ext cx="6026110" cy="994767"/>
          </a:xfrm>
          <a:prstGeom prst="rect">
            <a:avLst/>
          </a:prstGeom>
          <a:noFill/>
          <a:ln/>
        </p:spPr>
        <p:txBody>
          <a:bodyPr wrap="square" lIns="0" tIns="0" rIns="0" bIns="0" rtlCol="0" anchor="t"/>
          <a:lstStyle/>
          <a:p>
            <a:pPr algn="l" indent="0" marL="0">
              <a:lnSpc>
                <a:spcPts val="2600"/>
              </a:lnSpc>
              <a:buNone/>
            </a:pPr>
            <a:r>
              <a:rPr lang="en-US" sz="1600" dirty="0">
                <a:solidFill>
                  <a:srgbClr val="432338"/>
                </a:solidFill>
                <a:latin typeface="Source Sans 3" pitchFamily="34" charset="0"/>
                <a:ea typeface="Source Sans 3" pitchFamily="34" charset="-122"/>
                <a:cs typeface="Source Sans 3" pitchFamily="34" charset="-120"/>
              </a:rPr>
              <a:t>BMW is consistently the top-performing brand in sales value. Focus on understanding and replicating the success factors driving BMW sales, such as marketing strategies and customer demographics.</a:t>
            </a:r>
            <a:endParaRPr lang="en-US" sz="1600" dirty="0"/>
          </a:p>
        </p:txBody>
      </p:sp>
      <p:sp>
        <p:nvSpPr>
          <p:cNvPr id="9" name="Shape 7"/>
          <p:cNvSpPr/>
          <p:nvPr/>
        </p:nvSpPr>
        <p:spPr>
          <a:xfrm>
            <a:off x="7418784" y="1904881"/>
            <a:ext cx="6486168" cy="2172057"/>
          </a:xfrm>
          <a:prstGeom prst="roundRect">
            <a:avLst>
              <a:gd name="adj" fmla="val 5052"/>
            </a:avLst>
          </a:prstGeom>
          <a:solidFill>
            <a:srgbClr val="FFFFFF">
              <a:alpha val="95000"/>
            </a:srgbClr>
          </a:solidFill>
          <a:ln/>
        </p:spPr>
      </p:sp>
      <p:sp>
        <p:nvSpPr>
          <p:cNvPr id="10" name="Shape 8"/>
          <p:cNvSpPr/>
          <p:nvPr/>
        </p:nvSpPr>
        <p:spPr>
          <a:xfrm>
            <a:off x="7418784" y="1882021"/>
            <a:ext cx="6486168" cy="91440"/>
          </a:xfrm>
          <a:prstGeom prst="roundRect">
            <a:avLst>
              <a:gd name="adj" fmla="val 95204"/>
            </a:avLst>
          </a:prstGeom>
          <a:solidFill>
            <a:srgbClr val="E851B2"/>
          </a:solidFill>
          <a:ln/>
        </p:spPr>
      </p:sp>
      <p:sp>
        <p:nvSpPr>
          <p:cNvPr id="11" name="Shape 9"/>
          <p:cNvSpPr/>
          <p:nvPr/>
        </p:nvSpPr>
        <p:spPr>
          <a:xfrm>
            <a:off x="10350937" y="1594009"/>
            <a:ext cx="621744" cy="621744"/>
          </a:xfrm>
          <a:prstGeom prst="roundRect">
            <a:avLst>
              <a:gd name="adj" fmla="val 147070"/>
            </a:avLst>
          </a:prstGeom>
          <a:solidFill>
            <a:srgbClr val="E851B2"/>
          </a:solidFill>
          <a:ln/>
        </p:spPr>
      </p:sp>
      <p:sp>
        <p:nvSpPr>
          <p:cNvPr id="12" name="Text 10"/>
          <p:cNvSpPr/>
          <p:nvPr/>
        </p:nvSpPr>
        <p:spPr>
          <a:xfrm>
            <a:off x="10537388" y="1749385"/>
            <a:ext cx="248722" cy="310872"/>
          </a:xfrm>
          <a:prstGeom prst="rect">
            <a:avLst/>
          </a:prstGeom>
          <a:noFill/>
          <a:ln/>
        </p:spPr>
        <p:txBody>
          <a:bodyPr wrap="none" lIns="0" tIns="0" rIns="0" bIns="0" rtlCol="0" anchor="t"/>
          <a:lstStyle/>
          <a:p>
            <a:pPr algn="l" indent="0" marL="0">
              <a:lnSpc>
                <a:spcPts val="3100"/>
              </a:lnSpc>
              <a:buNone/>
            </a:pPr>
            <a:r>
              <a:rPr lang="en-US" sz="1950" dirty="0">
                <a:solidFill>
                  <a:srgbClr val="000000"/>
                </a:solidFill>
                <a:latin typeface="Noto Serif HK Semi Bold" pitchFamily="34" charset="0"/>
                <a:ea typeface="Noto Serif HK Semi Bold" pitchFamily="34" charset="-122"/>
                <a:cs typeface="Noto Serif HK Semi Bold" pitchFamily="34" charset="-120"/>
              </a:rPr>
              <a:t>2</a:t>
            </a:r>
            <a:endParaRPr lang="en-US" sz="1950" dirty="0"/>
          </a:p>
        </p:txBody>
      </p:sp>
      <p:sp>
        <p:nvSpPr>
          <p:cNvPr id="13" name="Text 11"/>
          <p:cNvSpPr/>
          <p:nvPr/>
        </p:nvSpPr>
        <p:spPr>
          <a:xfrm>
            <a:off x="7648813" y="2423041"/>
            <a:ext cx="2710339" cy="304800"/>
          </a:xfrm>
          <a:prstGeom prst="rect">
            <a:avLst/>
          </a:prstGeom>
          <a:noFill/>
          <a:ln/>
        </p:spPr>
        <p:txBody>
          <a:bodyPr wrap="none" lIns="0" tIns="0" rIns="0" bIns="0" rtlCol="0" anchor="t"/>
          <a:lstStyle/>
          <a:p>
            <a:pPr algn="l" indent="0" marL="0">
              <a:lnSpc>
                <a:spcPts val="24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2013: Peak Model Year</a:t>
            </a:r>
            <a:endParaRPr lang="en-US" sz="1900" dirty="0"/>
          </a:p>
        </p:txBody>
      </p:sp>
      <p:sp>
        <p:nvSpPr>
          <p:cNvPr id="14" name="Text 12"/>
          <p:cNvSpPr/>
          <p:nvPr/>
        </p:nvSpPr>
        <p:spPr>
          <a:xfrm>
            <a:off x="7648813" y="2852142"/>
            <a:ext cx="6026110" cy="994767"/>
          </a:xfrm>
          <a:prstGeom prst="rect">
            <a:avLst/>
          </a:prstGeom>
          <a:noFill/>
          <a:ln/>
        </p:spPr>
        <p:txBody>
          <a:bodyPr wrap="square" lIns="0" tIns="0" rIns="0" bIns="0" rtlCol="0" anchor="t"/>
          <a:lstStyle/>
          <a:p>
            <a:pPr algn="l" indent="0" marL="0">
              <a:lnSpc>
                <a:spcPts val="2600"/>
              </a:lnSpc>
              <a:buNone/>
            </a:pPr>
            <a:r>
              <a:rPr lang="en-US" sz="1600" dirty="0">
                <a:solidFill>
                  <a:srgbClr val="432338"/>
                </a:solidFill>
                <a:latin typeface="Source Sans 3" pitchFamily="34" charset="0"/>
                <a:ea typeface="Source Sans 3" pitchFamily="34" charset="-122"/>
                <a:cs typeface="Source Sans 3" pitchFamily="34" charset="-120"/>
              </a:rPr>
              <a:t>The year 2013 had the highest number of models. Investigate the factors contributing to this peak and consider if similar product expansion strategies could be beneficial in future years.</a:t>
            </a:r>
            <a:endParaRPr lang="en-US" sz="1600" dirty="0"/>
          </a:p>
        </p:txBody>
      </p:sp>
      <p:sp>
        <p:nvSpPr>
          <p:cNvPr id="15" name="Shape 13"/>
          <p:cNvSpPr/>
          <p:nvPr/>
        </p:nvSpPr>
        <p:spPr>
          <a:xfrm>
            <a:off x="725448" y="4594979"/>
            <a:ext cx="6486168" cy="2172057"/>
          </a:xfrm>
          <a:prstGeom prst="roundRect">
            <a:avLst>
              <a:gd name="adj" fmla="val 5052"/>
            </a:avLst>
          </a:prstGeom>
          <a:solidFill>
            <a:srgbClr val="FFFFFF">
              <a:alpha val="95000"/>
            </a:srgbClr>
          </a:solidFill>
          <a:ln/>
        </p:spPr>
      </p:sp>
      <p:sp>
        <p:nvSpPr>
          <p:cNvPr id="16" name="Shape 14"/>
          <p:cNvSpPr/>
          <p:nvPr/>
        </p:nvSpPr>
        <p:spPr>
          <a:xfrm>
            <a:off x="725448" y="4572119"/>
            <a:ext cx="6486168" cy="91440"/>
          </a:xfrm>
          <a:prstGeom prst="roundRect">
            <a:avLst>
              <a:gd name="adj" fmla="val 95204"/>
            </a:avLst>
          </a:prstGeom>
          <a:solidFill>
            <a:srgbClr val="E851B2"/>
          </a:solidFill>
          <a:ln/>
        </p:spPr>
      </p:sp>
      <p:sp>
        <p:nvSpPr>
          <p:cNvPr id="17" name="Shape 15"/>
          <p:cNvSpPr/>
          <p:nvPr/>
        </p:nvSpPr>
        <p:spPr>
          <a:xfrm>
            <a:off x="3657600" y="4284107"/>
            <a:ext cx="621744" cy="621744"/>
          </a:xfrm>
          <a:prstGeom prst="roundRect">
            <a:avLst>
              <a:gd name="adj" fmla="val 147070"/>
            </a:avLst>
          </a:prstGeom>
          <a:solidFill>
            <a:srgbClr val="E851B2"/>
          </a:solidFill>
          <a:ln/>
        </p:spPr>
      </p:sp>
      <p:sp>
        <p:nvSpPr>
          <p:cNvPr id="18" name="Text 16"/>
          <p:cNvSpPr/>
          <p:nvPr/>
        </p:nvSpPr>
        <p:spPr>
          <a:xfrm>
            <a:off x="3844052" y="4439483"/>
            <a:ext cx="248722" cy="310872"/>
          </a:xfrm>
          <a:prstGeom prst="rect">
            <a:avLst/>
          </a:prstGeom>
          <a:noFill/>
          <a:ln/>
        </p:spPr>
        <p:txBody>
          <a:bodyPr wrap="none" lIns="0" tIns="0" rIns="0" bIns="0" rtlCol="0" anchor="t"/>
          <a:lstStyle/>
          <a:p>
            <a:pPr algn="l" indent="0" marL="0">
              <a:lnSpc>
                <a:spcPts val="3100"/>
              </a:lnSpc>
              <a:buNone/>
            </a:pPr>
            <a:r>
              <a:rPr lang="en-US" sz="1950" dirty="0">
                <a:solidFill>
                  <a:srgbClr val="000000"/>
                </a:solidFill>
                <a:latin typeface="Noto Serif HK Semi Bold" pitchFamily="34" charset="0"/>
                <a:ea typeface="Noto Serif HK Semi Bold" pitchFamily="34" charset="-122"/>
                <a:cs typeface="Noto Serif HK Semi Bold" pitchFamily="34" charset="-120"/>
              </a:rPr>
              <a:t>3</a:t>
            </a:r>
            <a:endParaRPr lang="en-US" sz="1950" dirty="0"/>
          </a:p>
        </p:txBody>
      </p:sp>
      <p:sp>
        <p:nvSpPr>
          <p:cNvPr id="19" name="Text 17"/>
          <p:cNvSpPr/>
          <p:nvPr/>
        </p:nvSpPr>
        <p:spPr>
          <a:xfrm>
            <a:off x="955477" y="5113139"/>
            <a:ext cx="2516267" cy="304800"/>
          </a:xfrm>
          <a:prstGeom prst="rect">
            <a:avLst/>
          </a:prstGeom>
          <a:noFill/>
          <a:ln/>
        </p:spPr>
        <p:txBody>
          <a:bodyPr wrap="none" lIns="0" tIns="0" rIns="0" bIns="0" rtlCol="0" anchor="t"/>
          <a:lstStyle/>
          <a:p>
            <a:pPr algn="l" indent="0" marL="0">
              <a:lnSpc>
                <a:spcPts val="24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Seller Concentration</a:t>
            </a:r>
            <a:endParaRPr lang="en-US" sz="1900" dirty="0"/>
          </a:p>
        </p:txBody>
      </p:sp>
      <p:sp>
        <p:nvSpPr>
          <p:cNvPr id="20" name="Text 18"/>
          <p:cNvSpPr/>
          <p:nvPr/>
        </p:nvSpPr>
        <p:spPr>
          <a:xfrm>
            <a:off x="955477" y="5542240"/>
            <a:ext cx="6026110" cy="994767"/>
          </a:xfrm>
          <a:prstGeom prst="rect">
            <a:avLst/>
          </a:prstGeom>
          <a:noFill/>
          <a:ln/>
        </p:spPr>
        <p:txBody>
          <a:bodyPr wrap="square" lIns="0" tIns="0" rIns="0" bIns="0" rtlCol="0" anchor="t"/>
          <a:lstStyle/>
          <a:p>
            <a:pPr algn="l" indent="0" marL="0">
              <a:lnSpc>
                <a:spcPts val="2600"/>
              </a:lnSpc>
              <a:buNone/>
            </a:pPr>
            <a:r>
              <a:rPr lang="en-US" sz="1600" dirty="0">
                <a:solidFill>
                  <a:srgbClr val="432338"/>
                </a:solidFill>
                <a:latin typeface="Source Sans 3" pitchFamily="34" charset="0"/>
                <a:ea typeface="Source Sans 3" pitchFamily="34" charset="-122"/>
                <a:cs typeface="Source Sans 3" pitchFamily="34" charset="-120"/>
              </a:rPr>
              <a:t>Sales are heavily concentrated among a few major sellers. Analyze the best practices of these top sellers ("mianad i..." and "nissan i...") to identify strategies that can be disseminated to other sales teams.</a:t>
            </a:r>
            <a:endParaRPr lang="en-US" sz="1600" dirty="0"/>
          </a:p>
        </p:txBody>
      </p:sp>
      <p:sp>
        <p:nvSpPr>
          <p:cNvPr id="21" name="Shape 19"/>
          <p:cNvSpPr/>
          <p:nvPr/>
        </p:nvSpPr>
        <p:spPr>
          <a:xfrm>
            <a:off x="7418784" y="4594979"/>
            <a:ext cx="6486168" cy="2172057"/>
          </a:xfrm>
          <a:prstGeom prst="roundRect">
            <a:avLst>
              <a:gd name="adj" fmla="val 5052"/>
            </a:avLst>
          </a:prstGeom>
          <a:solidFill>
            <a:srgbClr val="FFFFFF">
              <a:alpha val="95000"/>
            </a:srgbClr>
          </a:solidFill>
          <a:ln/>
        </p:spPr>
      </p:sp>
      <p:sp>
        <p:nvSpPr>
          <p:cNvPr id="22" name="Shape 20"/>
          <p:cNvSpPr/>
          <p:nvPr/>
        </p:nvSpPr>
        <p:spPr>
          <a:xfrm>
            <a:off x="7418784" y="4572119"/>
            <a:ext cx="6486168" cy="91440"/>
          </a:xfrm>
          <a:prstGeom prst="roundRect">
            <a:avLst>
              <a:gd name="adj" fmla="val 95204"/>
            </a:avLst>
          </a:prstGeom>
          <a:solidFill>
            <a:srgbClr val="E851B2"/>
          </a:solidFill>
          <a:ln/>
        </p:spPr>
      </p:sp>
      <p:sp>
        <p:nvSpPr>
          <p:cNvPr id="23" name="Shape 21"/>
          <p:cNvSpPr/>
          <p:nvPr/>
        </p:nvSpPr>
        <p:spPr>
          <a:xfrm>
            <a:off x="10350937" y="4284107"/>
            <a:ext cx="621744" cy="621744"/>
          </a:xfrm>
          <a:prstGeom prst="roundRect">
            <a:avLst>
              <a:gd name="adj" fmla="val 147070"/>
            </a:avLst>
          </a:prstGeom>
          <a:solidFill>
            <a:srgbClr val="E851B2"/>
          </a:solidFill>
          <a:ln/>
        </p:spPr>
      </p:sp>
      <p:sp>
        <p:nvSpPr>
          <p:cNvPr id="24" name="Text 22"/>
          <p:cNvSpPr/>
          <p:nvPr/>
        </p:nvSpPr>
        <p:spPr>
          <a:xfrm>
            <a:off x="10537388" y="4439483"/>
            <a:ext cx="248722" cy="310872"/>
          </a:xfrm>
          <a:prstGeom prst="rect">
            <a:avLst/>
          </a:prstGeom>
          <a:noFill/>
          <a:ln/>
        </p:spPr>
        <p:txBody>
          <a:bodyPr wrap="none" lIns="0" tIns="0" rIns="0" bIns="0" rtlCol="0" anchor="t"/>
          <a:lstStyle/>
          <a:p>
            <a:pPr algn="l" indent="0" marL="0">
              <a:lnSpc>
                <a:spcPts val="3100"/>
              </a:lnSpc>
              <a:buNone/>
            </a:pPr>
            <a:r>
              <a:rPr lang="en-US" sz="1950" dirty="0">
                <a:solidFill>
                  <a:srgbClr val="000000"/>
                </a:solidFill>
                <a:latin typeface="Noto Serif HK Semi Bold" pitchFamily="34" charset="0"/>
                <a:ea typeface="Noto Serif HK Semi Bold" pitchFamily="34" charset="-122"/>
                <a:cs typeface="Noto Serif HK Semi Bold" pitchFamily="34" charset="-120"/>
              </a:rPr>
              <a:t>4</a:t>
            </a:r>
            <a:endParaRPr lang="en-US" sz="1950" dirty="0"/>
          </a:p>
        </p:txBody>
      </p:sp>
      <p:sp>
        <p:nvSpPr>
          <p:cNvPr id="25" name="Text 23"/>
          <p:cNvSpPr/>
          <p:nvPr/>
        </p:nvSpPr>
        <p:spPr>
          <a:xfrm>
            <a:off x="7648813" y="5113139"/>
            <a:ext cx="3002518" cy="304800"/>
          </a:xfrm>
          <a:prstGeom prst="rect">
            <a:avLst/>
          </a:prstGeom>
          <a:noFill/>
          <a:ln/>
        </p:spPr>
        <p:txBody>
          <a:bodyPr wrap="none" lIns="0" tIns="0" rIns="0" bIns="0" rtlCol="0" anchor="t"/>
          <a:lstStyle/>
          <a:p>
            <a:pPr algn="l" indent="0" marL="0">
              <a:lnSpc>
                <a:spcPts val="2400"/>
              </a:lnSpc>
              <a:buNone/>
            </a:pPr>
            <a:r>
              <a:rPr lang="en-US" sz="1900" dirty="0">
                <a:solidFill>
                  <a:srgbClr val="432338"/>
                </a:solidFill>
                <a:latin typeface="Noto Serif HK Semi Bold" pitchFamily="34" charset="0"/>
                <a:ea typeface="Noto Serif HK Semi Bold" pitchFamily="34" charset="-122"/>
                <a:cs typeface="Noto Serif HK Semi Bold" pitchFamily="34" charset="-120"/>
              </a:rPr>
              <a:t>Dynamic Pricing by Year</a:t>
            </a:r>
            <a:endParaRPr lang="en-US" sz="1900" dirty="0"/>
          </a:p>
        </p:txBody>
      </p:sp>
      <p:sp>
        <p:nvSpPr>
          <p:cNvPr id="26" name="Text 24"/>
          <p:cNvSpPr/>
          <p:nvPr/>
        </p:nvSpPr>
        <p:spPr>
          <a:xfrm>
            <a:off x="7648813" y="5542240"/>
            <a:ext cx="6026110" cy="994767"/>
          </a:xfrm>
          <a:prstGeom prst="rect">
            <a:avLst/>
          </a:prstGeom>
          <a:noFill/>
          <a:ln/>
        </p:spPr>
        <p:txBody>
          <a:bodyPr wrap="square" lIns="0" tIns="0" rIns="0" bIns="0" rtlCol="0" anchor="t"/>
          <a:lstStyle/>
          <a:p>
            <a:pPr algn="l" indent="0" marL="0">
              <a:lnSpc>
                <a:spcPts val="2600"/>
              </a:lnSpc>
              <a:buNone/>
            </a:pPr>
            <a:r>
              <a:rPr lang="en-US" sz="1600" dirty="0">
                <a:solidFill>
                  <a:srgbClr val="432338"/>
                </a:solidFill>
                <a:latin typeface="Source Sans 3" pitchFamily="34" charset="0"/>
                <a:ea typeface="Source Sans 3" pitchFamily="34" charset="-122"/>
                <a:cs typeface="Source Sans 3" pitchFamily="34" charset="-120"/>
              </a:rPr>
              <a:t>Average selling prices vary significantly by year. This suggests opportunities for dynamic pricing models or targeted promotions based on annual market conditions and demand fluctuations.</a:t>
            </a:r>
            <a:endParaRPr lang="en-US" sz="1600" dirty="0"/>
          </a:p>
        </p:txBody>
      </p:sp>
      <p:sp>
        <p:nvSpPr>
          <p:cNvPr id="27" name="Text 25"/>
          <p:cNvSpPr/>
          <p:nvPr/>
        </p:nvSpPr>
        <p:spPr>
          <a:xfrm>
            <a:off x="725448" y="7000161"/>
            <a:ext cx="13179504" cy="663178"/>
          </a:xfrm>
          <a:prstGeom prst="rect">
            <a:avLst/>
          </a:prstGeom>
          <a:noFill/>
          <a:ln/>
        </p:spPr>
        <p:txBody>
          <a:bodyPr wrap="square" lIns="0" tIns="0" rIns="0" bIns="0" rtlCol="0" anchor="t"/>
          <a:lstStyle/>
          <a:p>
            <a:pPr algn="ctr" indent="0" marL="0">
              <a:lnSpc>
                <a:spcPts val="2600"/>
              </a:lnSpc>
              <a:buNone/>
            </a:pPr>
            <a:r>
              <a:rPr lang="en-US" sz="1600" dirty="0">
                <a:solidFill>
                  <a:srgbClr val="432338"/>
                </a:solidFill>
                <a:latin typeface="Source Sans 3" pitchFamily="34" charset="0"/>
                <a:ea typeface="Source Sans 3" pitchFamily="34" charset="-122"/>
                <a:cs typeface="Source Sans 3" pitchFamily="34" charset="-120"/>
              </a:rPr>
              <a:t>This Power BI dashboard offers a powerful tool for strategic decision-making in car sales, providing clear visibility into market trends and performance drivers.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2025-08-08T16:58:05Z</dcterms:created>
  <dcterms:modified xsi:type="dcterms:W3CDTF">2025-08-08T16:58:05Z</dcterms:modified>
</cp:coreProperties>
</file>